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2" r:id="rId2"/>
    <p:sldId id="266" r:id="rId3"/>
    <p:sldId id="274" r:id="rId4"/>
    <p:sldId id="256" r:id="rId5"/>
    <p:sldId id="257" r:id="rId6"/>
    <p:sldId id="267" r:id="rId7"/>
    <p:sldId id="263" r:id="rId8"/>
    <p:sldId id="265" r:id="rId9"/>
    <p:sldId id="259" r:id="rId10"/>
    <p:sldId id="270" r:id="rId11"/>
    <p:sldId id="268" r:id="rId12"/>
    <p:sldId id="271" r:id="rId13"/>
    <p:sldId id="261" r:id="rId14"/>
    <p:sldId id="275"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theme" Target="theme/theme1.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viewProps" Target="viewProps.xml" /><Relationship Id="rId2" Type="http://schemas.openxmlformats.org/officeDocument/2006/relationships/slide" Target="slides/slide1.xml" /><Relationship Id="rId16" Type="http://schemas.openxmlformats.org/officeDocument/2006/relationships/presProps" Target="pres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slide" Target="slides/slide14.xml" /><Relationship Id="rId10" Type="http://schemas.openxmlformats.org/officeDocument/2006/relationships/slide" Target="slides/slide9.xml" /><Relationship Id="rId19" Type="http://schemas.openxmlformats.org/officeDocument/2006/relationships/tableStyles" Target="tableStyle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7FBC8-E234-F6B3-F325-EFAC2604B8D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974D097-AA2A-DBB9-74F4-DCE19E39AD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540F529-A2F3-845E-1BF9-F1087A345B09}"/>
              </a:ext>
            </a:extLst>
          </p:cNvPr>
          <p:cNvSpPr>
            <a:spLocks noGrp="1"/>
          </p:cNvSpPr>
          <p:nvPr>
            <p:ph type="dt" sz="half" idx="10"/>
          </p:nvPr>
        </p:nvSpPr>
        <p:spPr/>
        <p:txBody>
          <a:bodyPr/>
          <a:lstStyle/>
          <a:p>
            <a:fld id="{C7929364-1CD9-D041-B0EA-91C7554C62A7}" type="datetimeFigureOut">
              <a:rPr lang="en-US" smtClean="0"/>
              <a:t>7/3/2026</a:t>
            </a:fld>
            <a:endParaRPr lang="en-US"/>
          </a:p>
        </p:txBody>
      </p:sp>
      <p:sp>
        <p:nvSpPr>
          <p:cNvPr id="5" name="Footer Placeholder 4">
            <a:extLst>
              <a:ext uri="{FF2B5EF4-FFF2-40B4-BE49-F238E27FC236}">
                <a16:creationId xmlns:a16="http://schemas.microsoft.com/office/drawing/2014/main" id="{465D528D-4B5E-9D13-E64E-58B0071D25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4AD3CE-5D4C-2397-BF8C-BCFD80035876}"/>
              </a:ext>
            </a:extLst>
          </p:cNvPr>
          <p:cNvSpPr>
            <a:spLocks noGrp="1"/>
          </p:cNvSpPr>
          <p:nvPr>
            <p:ph type="sldNum" sz="quarter" idx="12"/>
          </p:nvPr>
        </p:nvSpPr>
        <p:spPr/>
        <p:txBody>
          <a:bodyPr/>
          <a:lstStyle/>
          <a:p>
            <a:fld id="{1225B2EE-AF3D-9747-8126-C312B238CA26}" type="slidenum">
              <a:rPr lang="en-US" smtClean="0"/>
              <a:t>‹#›</a:t>
            </a:fld>
            <a:endParaRPr lang="en-US"/>
          </a:p>
        </p:txBody>
      </p:sp>
    </p:spTree>
    <p:extLst>
      <p:ext uri="{BB962C8B-B14F-4D97-AF65-F5344CB8AC3E}">
        <p14:creationId xmlns:p14="http://schemas.microsoft.com/office/powerpoint/2010/main" val="3396131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C9A32-9603-5CD3-FD92-086EAE1D22F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F92C81A-E93E-C8AD-8ED4-FA3A327C030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BCCB77-95C3-9442-5346-3C4855D3A7EC}"/>
              </a:ext>
            </a:extLst>
          </p:cNvPr>
          <p:cNvSpPr>
            <a:spLocks noGrp="1"/>
          </p:cNvSpPr>
          <p:nvPr>
            <p:ph type="dt" sz="half" idx="10"/>
          </p:nvPr>
        </p:nvSpPr>
        <p:spPr/>
        <p:txBody>
          <a:bodyPr/>
          <a:lstStyle/>
          <a:p>
            <a:fld id="{C7929364-1CD9-D041-B0EA-91C7554C62A7}" type="datetimeFigureOut">
              <a:rPr lang="en-US" smtClean="0"/>
              <a:t>7/3/2026</a:t>
            </a:fld>
            <a:endParaRPr lang="en-US"/>
          </a:p>
        </p:txBody>
      </p:sp>
      <p:sp>
        <p:nvSpPr>
          <p:cNvPr id="5" name="Footer Placeholder 4">
            <a:extLst>
              <a:ext uri="{FF2B5EF4-FFF2-40B4-BE49-F238E27FC236}">
                <a16:creationId xmlns:a16="http://schemas.microsoft.com/office/drawing/2014/main" id="{855048AC-8180-B556-311B-C66A9CD60D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3C960A-30C9-5CD9-F5BD-77882A146867}"/>
              </a:ext>
            </a:extLst>
          </p:cNvPr>
          <p:cNvSpPr>
            <a:spLocks noGrp="1"/>
          </p:cNvSpPr>
          <p:nvPr>
            <p:ph type="sldNum" sz="quarter" idx="12"/>
          </p:nvPr>
        </p:nvSpPr>
        <p:spPr/>
        <p:txBody>
          <a:bodyPr/>
          <a:lstStyle/>
          <a:p>
            <a:fld id="{1225B2EE-AF3D-9747-8126-C312B238CA26}" type="slidenum">
              <a:rPr lang="en-US" smtClean="0"/>
              <a:t>‹#›</a:t>
            </a:fld>
            <a:endParaRPr lang="en-US"/>
          </a:p>
        </p:txBody>
      </p:sp>
    </p:spTree>
    <p:extLst>
      <p:ext uri="{BB962C8B-B14F-4D97-AF65-F5344CB8AC3E}">
        <p14:creationId xmlns:p14="http://schemas.microsoft.com/office/powerpoint/2010/main" val="2208106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F684B7-74B2-5317-C876-AA2FE96A6C2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A1AD70C-CA76-E0BC-7C75-4374A90600B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5688D6-8C87-8197-C58B-A1F95190693D}"/>
              </a:ext>
            </a:extLst>
          </p:cNvPr>
          <p:cNvSpPr>
            <a:spLocks noGrp="1"/>
          </p:cNvSpPr>
          <p:nvPr>
            <p:ph type="dt" sz="half" idx="10"/>
          </p:nvPr>
        </p:nvSpPr>
        <p:spPr/>
        <p:txBody>
          <a:bodyPr/>
          <a:lstStyle/>
          <a:p>
            <a:fld id="{C7929364-1CD9-D041-B0EA-91C7554C62A7}" type="datetimeFigureOut">
              <a:rPr lang="en-US" smtClean="0"/>
              <a:t>7/3/2026</a:t>
            </a:fld>
            <a:endParaRPr lang="en-US"/>
          </a:p>
        </p:txBody>
      </p:sp>
      <p:sp>
        <p:nvSpPr>
          <p:cNvPr id="5" name="Footer Placeholder 4">
            <a:extLst>
              <a:ext uri="{FF2B5EF4-FFF2-40B4-BE49-F238E27FC236}">
                <a16:creationId xmlns:a16="http://schemas.microsoft.com/office/drawing/2014/main" id="{FD9234A8-0BF9-0616-E63F-8901310672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F76DE7-6C85-5B7D-1D1E-A9D921F3432F}"/>
              </a:ext>
            </a:extLst>
          </p:cNvPr>
          <p:cNvSpPr>
            <a:spLocks noGrp="1"/>
          </p:cNvSpPr>
          <p:nvPr>
            <p:ph type="sldNum" sz="quarter" idx="12"/>
          </p:nvPr>
        </p:nvSpPr>
        <p:spPr/>
        <p:txBody>
          <a:bodyPr/>
          <a:lstStyle/>
          <a:p>
            <a:fld id="{1225B2EE-AF3D-9747-8126-C312B238CA26}" type="slidenum">
              <a:rPr lang="en-US" smtClean="0"/>
              <a:t>‹#›</a:t>
            </a:fld>
            <a:endParaRPr lang="en-US"/>
          </a:p>
        </p:txBody>
      </p:sp>
    </p:spTree>
    <p:extLst>
      <p:ext uri="{BB962C8B-B14F-4D97-AF65-F5344CB8AC3E}">
        <p14:creationId xmlns:p14="http://schemas.microsoft.com/office/powerpoint/2010/main" val="3165314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0CB92-6E6B-00AF-03E5-F4A101F4CD9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F601003-6FA4-F721-1816-17E2934FFC5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62DA22-2CE9-B8CC-2155-935DF9631898}"/>
              </a:ext>
            </a:extLst>
          </p:cNvPr>
          <p:cNvSpPr>
            <a:spLocks noGrp="1"/>
          </p:cNvSpPr>
          <p:nvPr>
            <p:ph type="dt" sz="half" idx="10"/>
          </p:nvPr>
        </p:nvSpPr>
        <p:spPr/>
        <p:txBody>
          <a:bodyPr/>
          <a:lstStyle/>
          <a:p>
            <a:fld id="{C7929364-1CD9-D041-B0EA-91C7554C62A7}" type="datetimeFigureOut">
              <a:rPr lang="en-US" smtClean="0"/>
              <a:t>7/3/2026</a:t>
            </a:fld>
            <a:endParaRPr lang="en-US"/>
          </a:p>
        </p:txBody>
      </p:sp>
      <p:sp>
        <p:nvSpPr>
          <p:cNvPr id="5" name="Footer Placeholder 4">
            <a:extLst>
              <a:ext uri="{FF2B5EF4-FFF2-40B4-BE49-F238E27FC236}">
                <a16:creationId xmlns:a16="http://schemas.microsoft.com/office/drawing/2014/main" id="{59B6DB06-73C8-FB87-F949-7ED4284730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42BF94-10F0-84B1-F6D9-30CB1C7245D3}"/>
              </a:ext>
            </a:extLst>
          </p:cNvPr>
          <p:cNvSpPr>
            <a:spLocks noGrp="1"/>
          </p:cNvSpPr>
          <p:nvPr>
            <p:ph type="sldNum" sz="quarter" idx="12"/>
          </p:nvPr>
        </p:nvSpPr>
        <p:spPr/>
        <p:txBody>
          <a:bodyPr/>
          <a:lstStyle/>
          <a:p>
            <a:fld id="{1225B2EE-AF3D-9747-8126-C312B238CA26}" type="slidenum">
              <a:rPr lang="en-US" smtClean="0"/>
              <a:t>‹#›</a:t>
            </a:fld>
            <a:endParaRPr lang="en-US"/>
          </a:p>
        </p:txBody>
      </p:sp>
    </p:spTree>
    <p:extLst>
      <p:ext uri="{BB962C8B-B14F-4D97-AF65-F5344CB8AC3E}">
        <p14:creationId xmlns:p14="http://schemas.microsoft.com/office/powerpoint/2010/main" val="121849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C58F40-912A-9F93-71A3-810D6CC0FCD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374CE45-05BB-D337-F937-CDD5428B5D7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7834856-C2D7-5AD0-9DD8-C0B28EE90FC6}"/>
              </a:ext>
            </a:extLst>
          </p:cNvPr>
          <p:cNvSpPr>
            <a:spLocks noGrp="1"/>
          </p:cNvSpPr>
          <p:nvPr>
            <p:ph type="dt" sz="half" idx="10"/>
          </p:nvPr>
        </p:nvSpPr>
        <p:spPr/>
        <p:txBody>
          <a:bodyPr/>
          <a:lstStyle/>
          <a:p>
            <a:fld id="{C7929364-1CD9-D041-B0EA-91C7554C62A7}" type="datetimeFigureOut">
              <a:rPr lang="en-US" smtClean="0"/>
              <a:t>7/3/2026</a:t>
            </a:fld>
            <a:endParaRPr lang="en-US"/>
          </a:p>
        </p:txBody>
      </p:sp>
      <p:sp>
        <p:nvSpPr>
          <p:cNvPr id="5" name="Footer Placeholder 4">
            <a:extLst>
              <a:ext uri="{FF2B5EF4-FFF2-40B4-BE49-F238E27FC236}">
                <a16:creationId xmlns:a16="http://schemas.microsoft.com/office/drawing/2014/main" id="{F704C8CD-0FD0-C568-9A4B-4227F831E9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B982ED-0D70-6488-4231-C35FB2B06026}"/>
              </a:ext>
            </a:extLst>
          </p:cNvPr>
          <p:cNvSpPr>
            <a:spLocks noGrp="1"/>
          </p:cNvSpPr>
          <p:nvPr>
            <p:ph type="sldNum" sz="quarter" idx="12"/>
          </p:nvPr>
        </p:nvSpPr>
        <p:spPr/>
        <p:txBody>
          <a:bodyPr/>
          <a:lstStyle/>
          <a:p>
            <a:fld id="{1225B2EE-AF3D-9747-8126-C312B238CA26}" type="slidenum">
              <a:rPr lang="en-US" smtClean="0"/>
              <a:t>‹#›</a:t>
            </a:fld>
            <a:endParaRPr lang="en-US"/>
          </a:p>
        </p:txBody>
      </p:sp>
    </p:spTree>
    <p:extLst>
      <p:ext uri="{BB962C8B-B14F-4D97-AF65-F5344CB8AC3E}">
        <p14:creationId xmlns:p14="http://schemas.microsoft.com/office/powerpoint/2010/main" val="39533741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15220-C714-9294-337B-31EC47D1FF0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8B73331-9FF1-DF1F-8A54-10F6A4FA66D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BA37BC8-E43B-6393-115E-CF6189522CD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6F14292-B0C1-6B73-8277-403FF17BB9A3}"/>
              </a:ext>
            </a:extLst>
          </p:cNvPr>
          <p:cNvSpPr>
            <a:spLocks noGrp="1"/>
          </p:cNvSpPr>
          <p:nvPr>
            <p:ph type="dt" sz="half" idx="10"/>
          </p:nvPr>
        </p:nvSpPr>
        <p:spPr/>
        <p:txBody>
          <a:bodyPr/>
          <a:lstStyle/>
          <a:p>
            <a:fld id="{C7929364-1CD9-D041-B0EA-91C7554C62A7}" type="datetimeFigureOut">
              <a:rPr lang="en-US" smtClean="0"/>
              <a:t>7/3/2026</a:t>
            </a:fld>
            <a:endParaRPr lang="en-US"/>
          </a:p>
        </p:txBody>
      </p:sp>
      <p:sp>
        <p:nvSpPr>
          <p:cNvPr id="6" name="Footer Placeholder 5">
            <a:extLst>
              <a:ext uri="{FF2B5EF4-FFF2-40B4-BE49-F238E27FC236}">
                <a16:creationId xmlns:a16="http://schemas.microsoft.com/office/drawing/2014/main" id="{196CEE07-B5CC-FD1D-245E-4BDED26C3D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A7B7CE-A494-85A1-AB89-624EF6E4FD8C}"/>
              </a:ext>
            </a:extLst>
          </p:cNvPr>
          <p:cNvSpPr>
            <a:spLocks noGrp="1"/>
          </p:cNvSpPr>
          <p:nvPr>
            <p:ph type="sldNum" sz="quarter" idx="12"/>
          </p:nvPr>
        </p:nvSpPr>
        <p:spPr/>
        <p:txBody>
          <a:bodyPr/>
          <a:lstStyle/>
          <a:p>
            <a:fld id="{1225B2EE-AF3D-9747-8126-C312B238CA26}" type="slidenum">
              <a:rPr lang="en-US" smtClean="0"/>
              <a:t>‹#›</a:t>
            </a:fld>
            <a:endParaRPr lang="en-US"/>
          </a:p>
        </p:txBody>
      </p:sp>
    </p:spTree>
    <p:extLst>
      <p:ext uri="{BB962C8B-B14F-4D97-AF65-F5344CB8AC3E}">
        <p14:creationId xmlns:p14="http://schemas.microsoft.com/office/powerpoint/2010/main" val="16464995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66AF7-20BF-1602-819A-18E0135180F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0276789-57E2-EB6E-FE04-1491DBF4CB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A72972A-5D4B-FC30-2BDE-E6CC2B9F854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90DF44E-F612-1797-E125-0D6BA7EB804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ECD83D-D708-64A4-6D7E-5333D1377B0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0C13B99-A9F7-7B87-F974-89B1CC78D746}"/>
              </a:ext>
            </a:extLst>
          </p:cNvPr>
          <p:cNvSpPr>
            <a:spLocks noGrp="1"/>
          </p:cNvSpPr>
          <p:nvPr>
            <p:ph type="dt" sz="half" idx="10"/>
          </p:nvPr>
        </p:nvSpPr>
        <p:spPr/>
        <p:txBody>
          <a:bodyPr/>
          <a:lstStyle/>
          <a:p>
            <a:fld id="{C7929364-1CD9-D041-B0EA-91C7554C62A7}" type="datetimeFigureOut">
              <a:rPr lang="en-US" smtClean="0"/>
              <a:t>7/3/2026</a:t>
            </a:fld>
            <a:endParaRPr lang="en-US"/>
          </a:p>
        </p:txBody>
      </p:sp>
      <p:sp>
        <p:nvSpPr>
          <p:cNvPr id="8" name="Footer Placeholder 7">
            <a:extLst>
              <a:ext uri="{FF2B5EF4-FFF2-40B4-BE49-F238E27FC236}">
                <a16:creationId xmlns:a16="http://schemas.microsoft.com/office/drawing/2014/main" id="{DE4BBE56-0F73-2D6F-B6AF-E9523C24BA3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429D687-82EE-9087-3278-8FC0FBD036B4}"/>
              </a:ext>
            </a:extLst>
          </p:cNvPr>
          <p:cNvSpPr>
            <a:spLocks noGrp="1"/>
          </p:cNvSpPr>
          <p:nvPr>
            <p:ph type="sldNum" sz="quarter" idx="12"/>
          </p:nvPr>
        </p:nvSpPr>
        <p:spPr/>
        <p:txBody>
          <a:bodyPr/>
          <a:lstStyle/>
          <a:p>
            <a:fld id="{1225B2EE-AF3D-9747-8126-C312B238CA26}" type="slidenum">
              <a:rPr lang="en-US" smtClean="0"/>
              <a:t>‹#›</a:t>
            </a:fld>
            <a:endParaRPr lang="en-US"/>
          </a:p>
        </p:txBody>
      </p:sp>
    </p:spTree>
    <p:extLst>
      <p:ext uri="{BB962C8B-B14F-4D97-AF65-F5344CB8AC3E}">
        <p14:creationId xmlns:p14="http://schemas.microsoft.com/office/powerpoint/2010/main" val="3762634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9D57D-6888-0CCF-C6B1-CE8C01B6031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AC306CC-1A91-FE43-A0FB-0320CA9E3E3B}"/>
              </a:ext>
            </a:extLst>
          </p:cNvPr>
          <p:cNvSpPr>
            <a:spLocks noGrp="1"/>
          </p:cNvSpPr>
          <p:nvPr>
            <p:ph type="dt" sz="half" idx="10"/>
          </p:nvPr>
        </p:nvSpPr>
        <p:spPr/>
        <p:txBody>
          <a:bodyPr/>
          <a:lstStyle/>
          <a:p>
            <a:fld id="{C7929364-1CD9-D041-B0EA-91C7554C62A7}" type="datetimeFigureOut">
              <a:rPr lang="en-US" smtClean="0"/>
              <a:t>7/3/2026</a:t>
            </a:fld>
            <a:endParaRPr lang="en-US"/>
          </a:p>
        </p:txBody>
      </p:sp>
      <p:sp>
        <p:nvSpPr>
          <p:cNvPr id="4" name="Footer Placeholder 3">
            <a:extLst>
              <a:ext uri="{FF2B5EF4-FFF2-40B4-BE49-F238E27FC236}">
                <a16:creationId xmlns:a16="http://schemas.microsoft.com/office/drawing/2014/main" id="{C574C119-3DBE-D835-4F35-93B7828A073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D116B5B-5A0E-8B98-87C7-4BD64E78D554}"/>
              </a:ext>
            </a:extLst>
          </p:cNvPr>
          <p:cNvSpPr>
            <a:spLocks noGrp="1"/>
          </p:cNvSpPr>
          <p:nvPr>
            <p:ph type="sldNum" sz="quarter" idx="12"/>
          </p:nvPr>
        </p:nvSpPr>
        <p:spPr/>
        <p:txBody>
          <a:bodyPr/>
          <a:lstStyle/>
          <a:p>
            <a:fld id="{1225B2EE-AF3D-9747-8126-C312B238CA26}" type="slidenum">
              <a:rPr lang="en-US" smtClean="0"/>
              <a:t>‹#›</a:t>
            </a:fld>
            <a:endParaRPr lang="en-US"/>
          </a:p>
        </p:txBody>
      </p:sp>
    </p:spTree>
    <p:extLst>
      <p:ext uri="{BB962C8B-B14F-4D97-AF65-F5344CB8AC3E}">
        <p14:creationId xmlns:p14="http://schemas.microsoft.com/office/powerpoint/2010/main" val="4594642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1FE33CD-453E-CE77-39CA-D3AF4EEDE89D}"/>
              </a:ext>
            </a:extLst>
          </p:cNvPr>
          <p:cNvSpPr>
            <a:spLocks noGrp="1"/>
          </p:cNvSpPr>
          <p:nvPr>
            <p:ph type="dt" sz="half" idx="10"/>
          </p:nvPr>
        </p:nvSpPr>
        <p:spPr/>
        <p:txBody>
          <a:bodyPr/>
          <a:lstStyle/>
          <a:p>
            <a:fld id="{C7929364-1CD9-D041-B0EA-91C7554C62A7}" type="datetimeFigureOut">
              <a:rPr lang="en-US" smtClean="0"/>
              <a:t>7/3/2026</a:t>
            </a:fld>
            <a:endParaRPr lang="en-US"/>
          </a:p>
        </p:txBody>
      </p:sp>
      <p:sp>
        <p:nvSpPr>
          <p:cNvPr id="3" name="Footer Placeholder 2">
            <a:extLst>
              <a:ext uri="{FF2B5EF4-FFF2-40B4-BE49-F238E27FC236}">
                <a16:creationId xmlns:a16="http://schemas.microsoft.com/office/drawing/2014/main" id="{F843BD1C-9B89-E346-BA3D-6BDDA800927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E0D452D-A3ED-B3BC-7221-61520D82DA75}"/>
              </a:ext>
            </a:extLst>
          </p:cNvPr>
          <p:cNvSpPr>
            <a:spLocks noGrp="1"/>
          </p:cNvSpPr>
          <p:nvPr>
            <p:ph type="sldNum" sz="quarter" idx="12"/>
          </p:nvPr>
        </p:nvSpPr>
        <p:spPr/>
        <p:txBody>
          <a:bodyPr/>
          <a:lstStyle/>
          <a:p>
            <a:fld id="{1225B2EE-AF3D-9747-8126-C312B238CA26}" type="slidenum">
              <a:rPr lang="en-US" smtClean="0"/>
              <a:t>‹#›</a:t>
            </a:fld>
            <a:endParaRPr lang="en-US"/>
          </a:p>
        </p:txBody>
      </p:sp>
    </p:spTree>
    <p:extLst>
      <p:ext uri="{BB962C8B-B14F-4D97-AF65-F5344CB8AC3E}">
        <p14:creationId xmlns:p14="http://schemas.microsoft.com/office/powerpoint/2010/main" val="10979713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787F7-EC6E-375A-3AFF-FBDDC1835B4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8024B8C-163C-3807-BE7C-849BDCDAB58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9AB8ECE-9A27-6384-7474-6F70FF68CA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C8D05CB-3485-9D61-3786-F65F7C9D8F5A}"/>
              </a:ext>
            </a:extLst>
          </p:cNvPr>
          <p:cNvSpPr>
            <a:spLocks noGrp="1"/>
          </p:cNvSpPr>
          <p:nvPr>
            <p:ph type="dt" sz="half" idx="10"/>
          </p:nvPr>
        </p:nvSpPr>
        <p:spPr/>
        <p:txBody>
          <a:bodyPr/>
          <a:lstStyle/>
          <a:p>
            <a:fld id="{C7929364-1CD9-D041-B0EA-91C7554C62A7}" type="datetimeFigureOut">
              <a:rPr lang="en-US" smtClean="0"/>
              <a:t>7/3/2026</a:t>
            </a:fld>
            <a:endParaRPr lang="en-US"/>
          </a:p>
        </p:txBody>
      </p:sp>
      <p:sp>
        <p:nvSpPr>
          <p:cNvPr id="6" name="Footer Placeholder 5">
            <a:extLst>
              <a:ext uri="{FF2B5EF4-FFF2-40B4-BE49-F238E27FC236}">
                <a16:creationId xmlns:a16="http://schemas.microsoft.com/office/drawing/2014/main" id="{EA1B2F19-7624-9877-6092-74758D6174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1B9192-07B3-1477-CDAC-2E291A6E00C5}"/>
              </a:ext>
            </a:extLst>
          </p:cNvPr>
          <p:cNvSpPr>
            <a:spLocks noGrp="1"/>
          </p:cNvSpPr>
          <p:nvPr>
            <p:ph type="sldNum" sz="quarter" idx="12"/>
          </p:nvPr>
        </p:nvSpPr>
        <p:spPr/>
        <p:txBody>
          <a:bodyPr/>
          <a:lstStyle/>
          <a:p>
            <a:fld id="{1225B2EE-AF3D-9747-8126-C312B238CA26}" type="slidenum">
              <a:rPr lang="en-US" smtClean="0"/>
              <a:t>‹#›</a:t>
            </a:fld>
            <a:endParaRPr lang="en-US"/>
          </a:p>
        </p:txBody>
      </p:sp>
    </p:spTree>
    <p:extLst>
      <p:ext uri="{BB962C8B-B14F-4D97-AF65-F5344CB8AC3E}">
        <p14:creationId xmlns:p14="http://schemas.microsoft.com/office/powerpoint/2010/main" val="23425800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68F36-24A8-6BB5-F228-44E54EE987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2C12091-D830-A6AA-853B-7BEA69E83A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BC03EBE-B3E7-512B-160F-26BEBCCDD6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EC22F1-E605-C170-0C1A-7ECA45F5DBA3}"/>
              </a:ext>
            </a:extLst>
          </p:cNvPr>
          <p:cNvSpPr>
            <a:spLocks noGrp="1"/>
          </p:cNvSpPr>
          <p:nvPr>
            <p:ph type="dt" sz="half" idx="10"/>
          </p:nvPr>
        </p:nvSpPr>
        <p:spPr/>
        <p:txBody>
          <a:bodyPr/>
          <a:lstStyle/>
          <a:p>
            <a:fld id="{C7929364-1CD9-D041-B0EA-91C7554C62A7}" type="datetimeFigureOut">
              <a:rPr lang="en-US" smtClean="0"/>
              <a:t>7/3/2026</a:t>
            </a:fld>
            <a:endParaRPr lang="en-US"/>
          </a:p>
        </p:txBody>
      </p:sp>
      <p:sp>
        <p:nvSpPr>
          <p:cNvPr id="6" name="Footer Placeholder 5">
            <a:extLst>
              <a:ext uri="{FF2B5EF4-FFF2-40B4-BE49-F238E27FC236}">
                <a16:creationId xmlns:a16="http://schemas.microsoft.com/office/drawing/2014/main" id="{23659986-9522-3EDA-737A-8E5317C630F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231955-B195-1F74-CB15-B847F1092FC8}"/>
              </a:ext>
            </a:extLst>
          </p:cNvPr>
          <p:cNvSpPr>
            <a:spLocks noGrp="1"/>
          </p:cNvSpPr>
          <p:nvPr>
            <p:ph type="sldNum" sz="quarter" idx="12"/>
          </p:nvPr>
        </p:nvSpPr>
        <p:spPr/>
        <p:txBody>
          <a:bodyPr/>
          <a:lstStyle/>
          <a:p>
            <a:fld id="{1225B2EE-AF3D-9747-8126-C312B238CA26}" type="slidenum">
              <a:rPr lang="en-US" smtClean="0"/>
              <a:t>‹#›</a:t>
            </a:fld>
            <a:endParaRPr lang="en-US"/>
          </a:p>
        </p:txBody>
      </p:sp>
    </p:spTree>
    <p:extLst>
      <p:ext uri="{BB962C8B-B14F-4D97-AF65-F5344CB8AC3E}">
        <p14:creationId xmlns:p14="http://schemas.microsoft.com/office/powerpoint/2010/main" val="20439857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F53BBB5-D57F-13D1-BACB-3A1D52994E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AC13B94-22B1-541B-4C3A-024EADAD016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39729D-03DC-50BF-E6EB-D389944FFF6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7929364-1CD9-D041-B0EA-91C7554C62A7}" type="datetimeFigureOut">
              <a:rPr lang="en-US" smtClean="0"/>
              <a:t>7/3/2026</a:t>
            </a:fld>
            <a:endParaRPr lang="en-US"/>
          </a:p>
        </p:txBody>
      </p:sp>
      <p:sp>
        <p:nvSpPr>
          <p:cNvPr id="5" name="Footer Placeholder 4">
            <a:extLst>
              <a:ext uri="{FF2B5EF4-FFF2-40B4-BE49-F238E27FC236}">
                <a16:creationId xmlns:a16="http://schemas.microsoft.com/office/drawing/2014/main" id="{E498C3AA-FA1A-DE41-612E-5E29ACD810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DC83F01-0D95-8C32-C9D6-53EF695733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225B2EE-AF3D-9747-8126-C312B238CA26}" type="slidenum">
              <a:rPr lang="en-US" smtClean="0"/>
              <a:t>‹#›</a:t>
            </a:fld>
            <a:endParaRPr lang="en-US"/>
          </a:p>
        </p:txBody>
      </p:sp>
    </p:spTree>
    <p:extLst>
      <p:ext uri="{BB962C8B-B14F-4D97-AF65-F5344CB8AC3E}">
        <p14:creationId xmlns:p14="http://schemas.microsoft.com/office/powerpoint/2010/main" val="26939896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0.xml.rels><?xml version="1.0" encoding="UTF-8" standalone="yes"?>
<Relationships xmlns="http://schemas.openxmlformats.org/package/2006/relationships"><Relationship Id="rId2" Type="http://schemas.openxmlformats.org/officeDocument/2006/relationships/image" Target="../media/image8.jpeg"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Relationship Id="rId2" Type="http://schemas.openxmlformats.org/officeDocument/2006/relationships/image" Target="../media/image9.jpeg"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Relationship Id="rId2" Type="http://schemas.openxmlformats.org/officeDocument/2006/relationships/image" Target="../media/image10.jpeg"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Relationship Id="rId3" Type="http://schemas.openxmlformats.org/officeDocument/2006/relationships/image" Target="../media/image12.jpeg" /><Relationship Id="rId2" Type="http://schemas.openxmlformats.org/officeDocument/2006/relationships/image" Target="../media/image11.jpeg" /><Relationship Id="rId1" Type="http://schemas.openxmlformats.org/officeDocument/2006/relationships/slideLayout" Target="../slideLayouts/slideLayout1.xml" /><Relationship Id="rId4" Type="http://schemas.openxmlformats.org/officeDocument/2006/relationships/image" Target="../media/image13.jpeg" /></Relationships>
</file>

<file path=ppt/slides/_rels/slide14.xml.rels><?xml version="1.0" encoding="UTF-8" standalone="yes"?>
<Relationships xmlns="http://schemas.openxmlformats.org/package/2006/relationships"><Relationship Id="rId3" Type="http://schemas.openxmlformats.org/officeDocument/2006/relationships/image" Target="../media/image12.jpeg" /><Relationship Id="rId2" Type="http://schemas.openxmlformats.org/officeDocument/2006/relationships/image" Target="../media/image11.jpeg" /><Relationship Id="rId1" Type="http://schemas.openxmlformats.org/officeDocument/2006/relationships/slideLayout" Target="../slideLayouts/slideLayout1.xml" /><Relationship Id="rId4" Type="http://schemas.openxmlformats.org/officeDocument/2006/relationships/image" Target="../media/image13.jpeg" /></Relationships>
</file>

<file path=ppt/slides/_rels/slide2.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image" Target="../media/image2.jpeg" /><Relationship Id="rId1" Type="http://schemas.openxmlformats.org/officeDocument/2006/relationships/slideLayout" Target="../slideLayouts/slideLayout1.xml" /><Relationship Id="rId4" Type="http://schemas.openxmlformats.org/officeDocument/2006/relationships/image" Target="../media/image4.jpeg" /></Relationships>
</file>

<file path=ppt/slides/_rels/slide6.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Relationship Id="rId2" Type="http://schemas.openxmlformats.org/officeDocument/2006/relationships/image" Target="../media/image5.jpeg"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Relationship Id="rId3" Type="http://schemas.openxmlformats.org/officeDocument/2006/relationships/image" Target="../media/image7.jpeg" /><Relationship Id="rId2" Type="http://schemas.openxmlformats.org/officeDocument/2006/relationships/image" Target="../media/image6.jpeg"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Relationship Id="rId2" Type="http://schemas.openxmlformats.org/officeDocument/2006/relationships/image" Target="../media/image8.jpeg"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8F6B72C-3879-EF76-1369-8F05B8500AD3}"/>
              </a:ext>
            </a:extLst>
          </p:cNvPr>
          <p:cNvSpPr txBox="1"/>
          <p:nvPr/>
        </p:nvSpPr>
        <p:spPr>
          <a:xfrm>
            <a:off x="1615848" y="1371235"/>
            <a:ext cx="9049952" cy="1070549"/>
          </a:xfrm>
          <a:prstGeom prst="rect">
            <a:avLst/>
          </a:prstGeom>
          <a:noFill/>
        </p:spPr>
        <p:txBody>
          <a:bodyPr wrap="square">
            <a:spAutoFit/>
          </a:bodyPr>
          <a:lstStyle/>
          <a:p>
            <a:pPr algn="ctr">
              <a:lnSpc>
                <a:spcPct val="115000"/>
              </a:lnSpc>
              <a:spcBef>
                <a:spcPts val="800"/>
              </a:spcBef>
              <a:spcAft>
                <a:spcPts val="400"/>
              </a:spcAft>
              <a:buNone/>
            </a:pPr>
            <a:r>
              <a:rPr lang="en-US" sz="2400" b="1" kern="100" dirty="0">
                <a:effectLst/>
                <a:latin typeface="Arial Black" panose="020B0604020202020204" pitchFamily="34" charset="0"/>
                <a:ea typeface="Times New Roman" panose="02020603050405020304" pitchFamily="18" charset="0"/>
                <a:cs typeface="Arial Black" panose="020B0604020202020204" pitchFamily="34" charset="0"/>
              </a:rPr>
              <a:t>Integrating Marketing Channels into</a:t>
            </a:r>
          </a:p>
          <a:p>
            <a:pPr algn="ctr">
              <a:lnSpc>
                <a:spcPct val="115000"/>
              </a:lnSpc>
              <a:spcBef>
                <a:spcPts val="800"/>
              </a:spcBef>
              <a:spcAft>
                <a:spcPts val="400"/>
              </a:spcAft>
              <a:buNone/>
            </a:pPr>
            <a:r>
              <a:rPr lang="en-US" sz="2400" b="1" kern="100" dirty="0">
                <a:latin typeface="Arial Black" panose="020B0604020202020204" pitchFamily="34" charset="0"/>
                <a:ea typeface="Times New Roman" panose="02020603050405020304" pitchFamily="18" charset="0"/>
                <a:cs typeface="Arial Black" panose="020B0604020202020204" pitchFamily="34" charset="0"/>
              </a:rPr>
              <a:t>A Value Creating Network</a:t>
            </a:r>
            <a:endParaRPr lang="en-GB" sz="2400" b="1" kern="100" dirty="0">
              <a:effectLst/>
              <a:latin typeface="Arial Black" panose="020B0604020202020204" pitchFamily="34" charset="0"/>
              <a:ea typeface="Times New Roman" panose="02020603050405020304" pitchFamily="18" charset="0"/>
              <a:cs typeface="Arial Black" panose="020B0604020202020204" pitchFamily="34" charset="0"/>
            </a:endParaRPr>
          </a:p>
        </p:txBody>
      </p:sp>
      <p:sp>
        <p:nvSpPr>
          <p:cNvPr id="3" name="TextBox 2">
            <a:extLst>
              <a:ext uri="{FF2B5EF4-FFF2-40B4-BE49-F238E27FC236}">
                <a16:creationId xmlns:a16="http://schemas.microsoft.com/office/drawing/2014/main" id="{ACCAED8A-8833-F012-09B2-A1FB70E2AA78}"/>
              </a:ext>
            </a:extLst>
          </p:cNvPr>
          <p:cNvSpPr txBox="1"/>
          <p:nvPr/>
        </p:nvSpPr>
        <p:spPr>
          <a:xfrm>
            <a:off x="4568100" y="4364473"/>
            <a:ext cx="6097700" cy="425373"/>
          </a:xfrm>
          <a:prstGeom prst="rect">
            <a:avLst/>
          </a:prstGeom>
          <a:noFill/>
        </p:spPr>
        <p:txBody>
          <a:bodyPr wrap="square">
            <a:spAutoFit/>
          </a:bodyPr>
          <a:lstStyle/>
          <a:p>
            <a:pPr>
              <a:lnSpc>
                <a:spcPct val="115000"/>
              </a:lnSpc>
              <a:spcBef>
                <a:spcPts val="800"/>
              </a:spcBef>
              <a:spcAft>
                <a:spcPts val="400"/>
              </a:spcAft>
              <a:buNone/>
            </a:pPr>
            <a:r>
              <a:rPr lang="en-GB" sz="2000" b="1" kern="100" dirty="0">
                <a:effectLst/>
                <a:latin typeface="Arial Black" panose="020B0604020202020204" pitchFamily="34" charset="0"/>
                <a:ea typeface="Times New Roman" panose="02020603050405020304" pitchFamily="18" charset="0"/>
                <a:cs typeface="Arial Black" panose="020B0604020202020204" pitchFamily="34" charset="0"/>
              </a:rPr>
              <a:t>By </a:t>
            </a:r>
            <a:r>
              <a:rPr lang="en-GB" sz="2000" b="1" kern="100" dirty="0" err="1">
                <a:effectLst/>
                <a:latin typeface="Arial Black" panose="020B0604020202020204" pitchFamily="34" charset="0"/>
                <a:ea typeface="Times New Roman" panose="02020603050405020304" pitchFamily="18" charset="0"/>
                <a:cs typeface="Arial Black" panose="020B0604020202020204" pitchFamily="34" charset="0"/>
              </a:rPr>
              <a:t>Tehzeeb</a:t>
            </a:r>
            <a:r>
              <a:rPr lang="en-GB" sz="2000" b="1" kern="100" dirty="0">
                <a:effectLst/>
                <a:latin typeface="Arial Black" panose="020B0604020202020204" pitchFamily="34" charset="0"/>
                <a:ea typeface="Times New Roman" panose="02020603050405020304" pitchFamily="18" charset="0"/>
                <a:cs typeface="Arial Black" panose="020B0604020202020204" pitchFamily="34" charset="0"/>
              </a:rPr>
              <a:t> Karim</a:t>
            </a:r>
          </a:p>
        </p:txBody>
      </p:sp>
      <p:sp>
        <p:nvSpPr>
          <p:cNvPr id="6" name="TextBox 5">
            <a:extLst>
              <a:ext uri="{FF2B5EF4-FFF2-40B4-BE49-F238E27FC236}">
                <a16:creationId xmlns:a16="http://schemas.microsoft.com/office/drawing/2014/main" id="{677D49C9-F491-93D1-8E33-2F85B2563BB4}"/>
              </a:ext>
            </a:extLst>
          </p:cNvPr>
          <p:cNvSpPr txBox="1"/>
          <p:nvPr/>
        </p:nvSpPr>
        <p:spPr>
          <a:xfrm>
            <a:off x="2926074" y="2441784"/>
            <a:ext cx="6097700" cy="1924758"/>
          </a:xfrm>
          <a:prstGeom prst="rect">
            <a:avLst/>
          </a:prstGeom>
          <a:noFill/>
        </p:spPr>
        <p:txBody>
          <a:bodyPr wrap="square">
            <a:spAutoFit/>
          </a:bodyPr>
          <a:lstStyle/>
          <a:p>
            <a:pPr algn="ctr">
              <a:lnSpc>
                <a:spcPct val="115000"/>
              </a:lnSpc>
              <a:spcBef>
                <a:spcPts val="800"/>
              </a:spcBef>
              <a:spcAft>
                <a:spcPts val="400"/>
              </a:spcAft>
              <a:buNone/>
            </a:pPr>
            <a:r>
              <a:rPr lang="en-GB" sz="1400" kern="100" dirty="0">
                <a:effectLst/>
                <a:latin typeface="Arial Narrow" panose="020B0606020202030204" pitchFamily="34" charset="0"/>
                <a:ea typeface="Times New Roman" panose="02020603050405020304" pitchFamily="18" charset="0"/>
                <a:cs typeface="Arial Black" panose="020B0604020202020204" pitchFamily="34" charset="0"/>
              </a:rPr>
              <a:t>A  Presentation for the </a:t>
            </a:r>
            <a:r>
              <a:rPr lang="en-GB" sz="1400" kern="100" dirty="0">
                <a:latin typeface="Arial Narrow" panose="020B0606020202030204" pitchFamily="34" charset="0"/>
                <a:ea typeface="Times New Roman" panose="02020603050405020304" pitchFamily="18" charset="0"/>
                <a:cs typeface="Arial Black" panose="020B0604020202020204" pitchFamily="34" charset="0"/>
              </a:rPr>
              <a:t>MKT </a:t>
            </a:r>
            <a:r>
              <a:rPr lang="en-US" sz="1400" kern="100" dirty="0">
                <a:latin typeface="Arial Narrow" panose="020B0606020202030204" pitchFamily="34" charset="0"/>
                <a:ea typeface="Times New Roman" panose="02020603050405020304" pitchFamily="18" charset="0"/>
                <a:cs typeface="Arial Black" panose="020B0604020202020204" pitchFamily="34" charset="0"/>
              </a:rPr>
              <a:t>5001</a:t>
            </a:r>
            <a:r>
              <a:rPr lang="en-GB" sz="1400" kern="100" dirty="0">
                <a:latin typeface="Arial Narrow" panose="020B0606020202030204" pitchFamily="34" charset="0"/>
                <a:ea typeface="Times New Roman" panose="02020603050405020304" pitchFamily="18" charset="0"/>
                <a:cs typeface="Arial Black" panose="020B0604020202020204" pitchFamily="34" charset="0"/>
              </a:rPr>
              <a:t> – Marketing </a:t>
            </a:r>
            <a:r>
              <a:rPr lang="en-US" sz="1400" kern="100" dirty="0">
                <a:latin typeface="Arial Narrow" panose="020B0606020202030204" pitchFamily="34" charset="0"/>
                <a:ea typeface="Times New Roman" panose="02020603050405020304" pitchFamily="18" charset="0"/>
                <a:cs typeface="Arial Black" panose="020B0604020202020204" pitchFamily="34" charset="0"/>
              </a:rPr>
              <a:t>Management</a:t>
            </a:r>
            <a:r>
              <a:rPr lang="en-GB" sz="1400" kern="100" dirty="0">
                <a:latin typeface="Arial Narrow" panose="020B0606020202030204" pitchFamily="34" charset="0"/>
                <a:ea typeface="Times New Roman" panose="02020603050405020304" pitchFamily="18" charset="0"/>
                <a:cs typeface="Arial Black" panose="020B0604020202020204" pitchFamily="34" charset="0"/>
              </a:rPr>
              <a:t>  course</a:t>
            </a:r>
          </a:p>
          <a:p>
            <a:pPr algn="ctr">
              <a:lnSpc>
                <a:spcPct val="115000"/>
              </a:lnSpc>
              <a:spcBef>
                <a:spcPts val="800"/>
              </a:spcBef>
              <a:spcAft>
                <a:spcPts val="400"/>
              </a:spcAft>
              <a:buNone/>
            </a:pPr>
            <a:r>
              <a:rPr lang="en-GB" sz="1400" kern="100" dirty="0">
                <a:effectLst/>
                <a:latin typeface="Arial Narrow" panose="020B0606020202030204" pitchFamily="34" charset="0"/>
                <a:ea typeface="Times New Roman" panose="02020603050405020304" pitchFamily="18" charset="0"/>
                <a:cs typeface="Arial Black" panose="020B0604020202020204" pitchFamily="34" charset="0"/>
              </a:rPr>
              <a:t>Instr</a:t>
            </a:r>
            <a:r>
              <a:rPr lang="en-GB" sz="1400" kern="100" dirty="0">
                <a:latin typeface="Arial Narrow" panose="020B0606020202030204" pitchFamily="34" charset="0"/>
                <a:ea typeface="Times New Roman" panose="02020603050405020304" pitchFamily="18" charset="0"/>
                <a:cs typeface="Arial Black" panose="020B0604020202020204" pitchFamily="34" charset="0"/>
              </a:rPr>
              <a:t>uctor : </a:t>
            </a:r>
            <a:r>
              <a:rPr lang="en-GB" sz="1400" kern="100" dirty="0" err="1">
                <a:latin typeface="Arial Narrow" panose="020B0606020202030204" pitchFamily="34" charset="0"/>
                <a:ea typeface="Times New Roman" panose="02020603050405020304" pitchFamily="18" charset="0"/>
                <a:cs typeface="Arial Black" panose="020B0604020202020204" pitchFamily="34" charset="0"/>
              </a:rPr>
              <a:t>Prof.</a:t>
            </a:r>
            <a:r>
              <a:rPr lang="en-GB" sz="1400" kern="100" dirty="0">
                <a:latin typeface="Arial Narrow" panose="020B0606020202030204" pitchFamily="34" charset="0"/>
                <a:ea typeface="Times New Roman" panose="02020603050405020304" pitchFamily="18" charset="0"/>
                <a:cs typeface="Arial Black" panose="020B0604020202020204" pitchFamily="34" charset="0"/>
              </a:rPr>
              <a:t> </a:t>
            </a:r>
            <a:r>
              <a:rPr lang="en-GB" sz="1400" kern="100" dirty="0" err="1">
                <a:latin typeface="Arial Narrow" panose="020B0606020202030204" pitchFamily="34" charset="0"/>
                <a:ea typeface="Times New Roman" panose="02020603050405020304" pitchFamily="18" charset="0"/>
                <a:cs typeface="Arial Black" panose="020B0604020202020204" pitchFamily="34" charset="0"/>
              </a:rPr>
              <a:t>Dr.</a:t>
            </a:r>
            <a:r>
              <a:rPr lang="en-GB" sz="1400" kern="100" dirty="0">
                <a:latin typeface="Arial Narrow" panose="020B0606020202030204" pitchFamily="34" charset="0"/>
                <a:ea typeface="Times New Roman" panose="02020603050405020304" pitchFamily="18" charset="0"/>
                <a:cs typeface="Arial Black" panose="020B0604020202020204" pitchFamily="34" charset="0"/>
              </a:rPr>
              <a:t> M. </a:t>
            </a:r>
            <a:r>
              <a:rPr lang="en-US" sz="1400" kern="100" dirty="0" err="1">
                <a:latin typeface="Arial Narrow" panose="020B0606020202030204" pitchFamily="34" charset="0"/>
                <a:ea typeface="Times New Roman" panose="02020603050405020304" pitchFamily="18" charset="0"/>
                <a:cs typeface="Arial Black" panose="020B0604020202020204" pitchFamily="34" charset="0"/>
              </a:rPr>
              <a:t>Mahbubar</a:t>
            </a:r>
            <a:r>
              <a:rPr lang="en-US" sz="1400" kern="100" dirty="0">
                <a:latin typeface="Arial Narrow" panose="020B0606020202030204" pitchFamily="34" charset="0"/>
                <a:ea typeface="Times New Roman" panose="02020603050405020304" pitchFamily="18" charset="0"/>
                <a:cs typeface="Arial Black" panose="020B0604020202020204" pitchFamily="34" charset="0"/>
              </a:rPr>
              <a:t> Rahman</a:t>
            </a:r>
            <a:endParaRPr lang="en-GB" sz="1400" kern="100" dirty="0">
              <a:latin typeface="Arial Narrow" panose="020B0606020202030204" pitchFamily="34" charset="0"/>
              <a:ea typeface="Times New Roman" panose="02020603050405020304" pitchFamily="18" charset="0"/>
              <a:cs typeface="Arial Black" panose="020B0604020202020204" pitchFamily="34" charset="0"/>
            </a:endParaRPr>
          </a:p>
          <a:p>
            <a:pPr algn="ctr">
              <a:lnSpc>
                <a:spcPct val="115000"/>
              </a:lnSpc>
              <a:spcBef>
                <a:spcPts val="800"/>
              </a:spcBef>
              <a:spcAft>
                <a:spcPts val="400"/>
              </a:spcAft>
              <a:buNone/>
            </a:pPr>
            <a:r>
              <a:rPr lang="en-GB" sz="1400" kern="100" dirty="0">
                <a:latin typeface="Arial Narrow" panose="020B0606020202030204" pitchFamily="34" charset="0"/>
                <a:ea typeface="Times New Roman" panose="02020603050405020304" pitchFamily="18" charset="0"/>
                <a:cs typeface="Arial Black" panose="020B0604020202020204" pitchFamily="34" charset="0"/>
              </a:rPr>
              <a:t>Part of  MBA  at the Department of Marketing</a:t>
            </a:r>
          </a:p>
          <a:p>
            <a:pPr algn="ctr">
              <a:lnSpc>
                <a:spcPct val="115000"/>
              </a:lnSpc>
              <a:spcBef>
                <a:spcPts val="800"/>
              </a:spcBef>
              <a:spcAft>
                <a:spcPts val="400"/>
              </a:spcAft>
              <a:buNone/>
            </a:pPr>
            <a:r>
              <a:rPr lang="en-GB" sz="1400" kern="100" dirty="0">
                <a:latin typeface="Arial Narrow" panose="020B0606020202030204" pitchFamily="34" charset="0"/>
                <a:ea typeface="Times New Roman" panose="02020603050405020304" pitchFamily="18" charset="0"/>
                <a:cs typeface="Arial Black" panose="020B0604020202020204" pitchFamily="34" charset="0"/>
              </a:rPr>
              <a:t>The University of </a:t>
            </a:r>
            <a:r>
              <a:rPr lang="en-GB" sz="1400" kern="100" dirty="0" err="1">
                <a:latin typeface="Arial Narrow" panose="020B0606020202030204" pitchFamily="34" charset="0"/>
                <a:ea typeface="Times New Roman" panose="02020603050405020304" pitchFamily="18" charset="0"/>
                <a:cs typeface="Arial Black" panose="020B0604020202020204" pitchFamily="34" charset="0"/>
              </a:rPr>
              <a:t>Rajshahi</a:t>
            </a:r>
            <a:endParaRPr lang="en-GB" sz="1400" kern="100" dirty="0">
              <a:latin typeface="Arial Narrow" panose="020B0606020202030204" pitchFamily="34" charset="0"/>
              <a:ea typeface="Times New Roman" panose="02020603050405020304" pitchFamily="18" charset="0"/>
              <a:cs typeface="Arial Black" panose="020B0604020202020204" pitchFamily="34" charset="0"/>
            </a:endParaRPr>
          </a:p>
          <a:p>
            <a:pPr>
              <a:lnSpc>
                <a:spcPct val="115000"/>
              </a:lnSpc>
              <a:spcBef>
                <a:spcPts val="800"/>
              </a:spcBef>
              <a:spcAft>
                <a:spcPts val="400"/>
              </a:spcAft>
              <a:buNone/>
            </a:pPr>
            <a:endParaRPr lang="en-GB" sz="1400" kern="100" dirty="0">
              <a:effectLst/>
              <a:latin typeface="Arial Narrow" panose="020B0606020202030204" pitchFamily="34" charset="0"/>
              <a:ea typeface="Times New Roman" panose="02020603050405020304" pitchFamily="18" charset="0"/>
              <a:cs typeface="Arial Black" panose="020B0604020202020204" pitchFamily="34" charset="0"/>
            </a:endParaRPr>
          </a:p>
        </p:txBody>
      </p:sp>
      <p:sp>
        <p:nvSpPr>
          <p:cNvPr id="8" name="TextBox 7">
            <a:extLst>
              <a:ext uri="{FF2B5EF4-FFF2-40B4-BE49-F238E27FC236}">
                <a16:creationId xmlns:a16="http://schemas.microsoft.com/office/drawing/2014/main" id="{478D9429-DB8A-5E2A-730C-ABAD52F4C54C}"/>
              </a:ext>
            </a:extLst>
          </p:cNvPr>
          <p:cNvSpPr txBox="1"/>
          <p:nvPr/>
        </p:nvSpPr>
        <p:spPr>
          <a:xfrm>
            <a:off x="2942405" y="4762823"/>
            <a:ext cx="6097700" cy="350417"/>
          </a:xfrm>
          <a:prstGeom prst="rect">
            <a:avLst/>
          </a:prstGeom>
          <a:noFill/>
        </p:spPr>
        <p:txBody>
          <a:bodyPr wrap="square">
            <a:spAutoFit/>
          </a:bodyPr>
          <a:lstStyle/>
          <a:p>
            <a:pPr algn="ctr">
              <a:lnSpc>
                <a:spcPct val="115000"/>
              </a:lnSpc>
              <a:spcBef>
                <a:spcPts val="800"/>
              </a:spcBef>
              <a:spcAft>
                <a:spcPts val="400"/>
              </a:spcAft>
              <a:buNone/>
            </a:pPr>
            <a:r>
              <a:rPr lang="en-GB" sz="1600" b="1" kern="100" dirty="0">
                <a:effectLst/>
                <a:latin typeface="Arial Narrow" panose="020B0606020202030204" pitchFamily="34" charset="0"/>
                <a:ea typeface="Times New Roman" panose="02020603050405020304" pitchFamily="18" charset="0"/>
                <a:cs typeface="Arial Black" panose="020B0604020202020204" pitchFamily="34" charset="0"/>
              </a:rPr>
              <a:t>Student ID:   26100353-20</a:t>
            </a:r>
          </a:p>
        </p:txBody>
      </p:sp>
    </p:spTree>
    <p:extLst>
      <p:ext uri="{BB962C8B-B14F-4D97-AF65-F5344CB8AC3E}">
        <p14:creationId xmlns:p14="http://schemas.microsoft.com/office/powerpoint/2010/main" val="915929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6487890-D508-C468-3B8A-EA810FA30C07}"/>
              </a:ext>
            </a:extLst>
          </p:cNvPr>
          <p:cNvSpPr txBox="1"/>
          <p:nvPr/>
        </p:nvSpPr>
        <p:spPr>
          <a:xfrm>
            <a:off x="470294" y="1197469"/>
            <a:ext cx="6097700" cy="3821559"/>
          </a:xfrm>
          <a:prstGeom prst="rect">
            <a:avLst/>
          </a:prstGeom>
          <a:noFill/>
        </p:spPr>
        <p:txBody>
          <a:bodyPr wrap="square">
            <a:spAutoFit/>
          </a:bodyPr>
          <a:lstStyle/>
          <a:p>
            <a:pPr>
              <a:lnSpc>
                <a:spcPct val="115000"/>
              </a:lnSpc>
              <a:spcBef>
                <a:spcPts val="800"/>
              </a:spcBef>
              <a:spcAft>
                <a:spcPts val="400"/>
              </a:spcAft>
              <a:buNone/>
            </a:pPr>
            <a:r>
              <a:rPr lang="en-US" sz="2000" b="1" kern="100" dirty="0">
                <a:solidFill>
                  <a:srgbClr val="0F4761"/>
                </a:solidFill>
                <a:latin typeface="Aptos" panose="020B0004020202020204" pitchFamily="34" charset="0"/>
                <a:ea typeface="Times New Roman" panose="02020603050405020304" pitchFamily="18" charset="0"/>
                <a:cs typeface="Times New Roman" panose="02020603050405020304" pitchFamily="18" charset="0"/>
              </a:rPr>
              <a:t>Conflict, Control and Competition</a:t>
            </a:r>
            <a:endParaRPr lang="en-GB" sz="2000" b="1" kern="100" dirty="0">
              <a:solidFill>
                <a:srgbClr val="0F4761"/>
              </a:solidFill>
              <a:effectLst/>
              <a:latin typeface="Aptos" panose="020B0004020202020204" pitchFamily="34" charset="0"/>
              <a:ea typeface="Times New Roman" panose="02020603050405020304" pitchFamily="18" charset="0"/>
              <a:cs typeface="Times New Roman" panose="02020603050405020304" pitchFamily="18" charset="0"/>
            </a:endParaRPr>
          </a:p>
          <a:p>
            <a:r>
              <a:rPr lang="en-GB" sz="1800" b="1"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Causes of Conflict</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pPr marL="285750" indent="-285750">
              <a:buFont typeface="Arial" panose="020B0604020202020204" pitchFamily="34" charset="0"/>
              <a:buChar char="•"/>
            </a:pPr>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Goal Incompatibility</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pPr marL="285750" indent="-285750">
              <a:buFont typeface="Arial" panose="020B0604020202020204" pitchFamily="34" charset="0"/>
              <a:buChar char="•"/>
            </a:pPr>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Strategic and Tactical Misalignment</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pPr marL="285750" indent="-285750">
              <a:buFont typeface="Arial" panose="020B0604020202020204" pitchFamily="34" charset="0"/>
              <a:buChar char="•"/>
            </a:pPr>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Power Imbalance</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pPr marL="285750" indent="-285750">
              <a:buFont typeface="Arial" panose="020B0604020202020204" pitchFamily="34" charset="0"/>
              <a:buChar char="•"/>
            </a:pPr>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Unclear Roles and Rights</a:t>
            </a:r>
            <a:endParaRPr lang="en-US"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endParaRPr>
          </a:p>
          <a:p>
            <a:pPr marL="285750" indent="-285750">
              <a:buFont typeface="Arial" panose="020B0604020202020204" pitchFamily="34" charset="0"/>
              <a:buChar char="•"/>
            </a:pP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r>
              <a:rPr lang="en-US" sz="1800" b="1"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Types of Conflicts</a:t>
            </a:r>
          </a:p>
          <a:p>
            <a:pPr marL="285750" indent="-285750">
              <a:buFont typeface="Arial" panose="020B0604020202020204" pitchFamily="34" charset="0"/>
              <a:buChar char="•"/>
            </a:pPr>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Horizontal Conflicts</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pPr marL="285750" indent="-285750">
              <a:buFont typeface="Arial" panose="020B0604020202020204" pitchFamily="34" charset="0"/>
              <a:buChar char="•"/>
            </a:pPr>
            <a:r>
              <a:rPr lang="en-US"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V</a:t>
            </a:r>
            <a:r>
              <a:rPr lang="en-GB" sz="1800" dirty="0" err="1">
                <a:solidFill>
                  <a:srgbClr val="000000"/>
                </a:solidFill>
                <a:effectLst/>
                <a:latin typeface="Arial Narrow" panose="020B0606020202030204" pitchFamily="34" charset="0"/>
                <a:ea typeface="Aptos" panose="020B0004020202020204" pitchFamily="34" charset="0"/>
                <a:cs typeface="Aptos" panose="020B0004020202020204" pitchFamily="34" charset="0"/>
              </a:rPr>
              <a:t>ertical</a:t>
            </a:r>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 Conflicts</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pPr marL="285750" indent="-285750">
              <a:buFont typeface="Arial" panose="020B0604020202020204" pitchFamily="34" charset="0"/>
              <a:buChar char="•"/>
            </a:pPr>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Multichannel Conflict</a:t>
            </a:r>
            <a:endParaRPr lang="en-US"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endParaRPr>
          </a:p>
          <a:p>
            <a:pPr marL="285750" indent="-285750">
              <a:buFont typeface="Arial" panose="020B0604020202020204" pitchFamily="34" charset="0"/>
              <a:buChar char="•"/>
            </a:pP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pPr marL="342900" lvl="0" indent="-342900">
              <a:buSzPts val="1000"/>
              <a:buFont typeface="Symbol" pitchFamily="2" charset="2"/>
              <a:buChar char=""/>
              <a:tabLst>
                <a:tab pos="457200" algn="l"/>
              </a:tabLst>
            </a:pPr>
            <a:endParaRPr lang="en-US" dirty="0"/>
          </a:p>
        </p:txBody>
      </p:sp>
      <p:cxnSp>
        <p:nvCxnSpPr>
          <p:cNvPr id="2" name="Connector: Elbow 1">
            <a:extLst>
              <a:ext uri="{FF2B5EF4-FFF2-40B4-BE49-F238E27FC236}">
                <a16:creationId xmlns:a16="http://schemas.microsoft.com/office/drawing/2014/main" id="{88775212-EE9E-59B4-CD2A-AD53ACB94F63}"/>
              </a:ext>
            </a:extLst>
          </p:cNvPr>
          <p:cNvCxnSpPr>
            <a:cxnSpLocks/>
          </p:cNvCxnSpPr>
          <p:nvPr/>
        </p:nvCxnSpPr>
        <p:spPr>
          <a:xfrm rot="10800000" flipV="1">
            <a:off x="293554" y="1046040"/>
            <a:ext cx="1390310" cy="1254578"/>
          </a:xfrm>
          <a:prstGeom prst="bentConnector3">
            <a:avLst>
              <a:gd name="adj1" fmla="val 100159"/>
            </a:avLst>
          </a:prstGeom>
        </p:spPr>
        <p:style>
          <a:lnRef idx="2">
            <a:schemeClr val="accent1"/>
          </a:lnRef>
          <a:fillRef idx="0">
            <a:schemeClr val="accent1"/>
          </a:fillRef>
          <a:effectRef idx="1">
            <a:schemeClr val="accent1"/>
          </a:effectRef>
          <a:fontRef idx="minor">
            <a:schemeClr val="tx1"/>
          </a:fontRef>
        </p:style>
      </p:cxnSp>
      <p:cxnSp>
        <p:nvCxnSpPr>
          <p:cNvPr id="15" name="Connector: Elbow 14">
            <a:extLst>
              <a:ext uri="{FF2B5EF4-FFF2-40B4-BE49-F238E27FC236}">
                <a16:creationId xmlns:a16="http://schemas.microsoft.com/office/drawing/2014/main" id="{30ADA486-B074-212B-55A2-D66227DBFBC6}"/>
              </a:ext>
            </a:extLst>
          </p:cNvPr>
          <p:cNvCxnSpPr>
            <a:cxnSpLocks/>
          </p:cNvCxnSpPr>
          <p:nvPr/>
        </p:nvCxnSpPr>
        <p:spPr>
          <a:xfrm rot="10800000" flipV="1">
            <a:off x="352405" y="1104893"/>
            <a:ext cx="1390310" cy="1254578"/>
          </a:xfrm>
          <a:prstGeom prst="bentConnector3">
            <a:avLst>
              <a:gd name="adj1" fmla="val 100159"/>
            </a:avLst>
          </a:prstGeom>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8DCD5384-3C6B-E204-ED82-08D6C88587F9}"/>
              </a:ext>
            </a:extLst>
          </p:cNvPr>
          <p:cNvSpPr txBox="1"/>
          <p:nvPr/>
        </p:nvSpPr>
        <p:spPr>
          <a:xfrm>
            <a:off x="171976" y="297739"/>
            <a:ext cx="6097700" cy="428835"/>
          </a:xfrm>
          <a:prstGeom prst="rect">
            <a:avLst/>
          </a:prstGeom>
          <a:noFill/>
        </p:spPr>
        <p:txBody>
          <a:bodyPr wrap="square">
            <a:spAutoFit/>
          </a:bodyPr>
          <a:lstStyle/>
          <a:p>
            <a:pPr>
              <a:lnSpc>
                <a:spcPct val="115000"/>
              </a:lnSpc>
              <a:spcBef>
                <a:spcPts val="800"/>
              </a:spcBef>
              <a:spcAft>
                <a:spcPts val="400"/>
              </a:spcAft>
              <a:buNone/>
            </a:pPr>
            <a:r>
              <a:rPr lang="en-GB" sz="2000" b="1" kern="100" dirty="0">
                <a:effectLst/>
                <a:latin typeface="Arial Black" panose="020B0604020202020204" pitchFamily="34" charset="0"/>
                <a:ea typeface="Times New Roman" panose="02020603050405020304" pitchFamily="18" charset="0"/>
                <a:cs typeface="Arial Black" panose="020B0604020202020204" pitchFamily="34" charset="0"/>
              </a:rPr>
              <a:t>Marketing Channels to Deliver Value</a:t>
            </a:r>
          </a:p>
        </p:txBody>
      </p:sp>
      <p:sp>
        <p:nvSpPr>
          <p:cNvPr id="6" name="TextBox 5">
            <a:extLst>
              <a:ext uri="{FF2B5EF4-FFF2-40B4-BE49-F238E27FC236}">
                <a16:creationId xmlns:a16="http://schemas.microsoft.com/office/drawing/2014/main" id="{380C0CE2-E2DB-563F-51F7-C88246F3B1F8}"/>
              </a:ext>
            </a:extLst>
          </p:cNvPr>
          <p:cNvSpPr txBox="1"/>
          <p:nvPr/>
        </p:nvSpPr>
        <p:spPr>
          <a:xfrm>
            <a:off x="5676407" y="1197469"/>
            <a:ext cx="6097700" cy="2031325"/>
          </a:xfrm>
          <a:prstGeom prst="rect">
            <a:avLst/>
          </a:prstGeom>
          <a:noFill/>
        </p:spPr>
        <p:txBody>
          <a:bodyPr wrap="square">
            <a:spAutoFit/>
          </a:bodyPr>
          <a:lstStyle/>
          <a:p>
            <a:r>
              <a:rPr lang="en-US" sz="1800" b="1" i="1"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Cooperation</a:t>
            </a:r>
            <a:r>
              <a:rPr lang="en-US" sz="1800" i="1"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 involves coordinated actions such as information sharing, joint planning and logistics coordination</a:t>
            </a:r>
            <a:endParaRPr lang="en-US" i="1" dirty="0">
              <a:solidFill>
                <a:srgbClr val="000000"/>
              </a:solidFill>
              <a:latin typeface="Arial Narrow" panose="020B0606020202030204" pitchFamily="34" charset="0"/>
              <a:ea typeface="Times New Roman" panose="02020603050405020304" pitchFamily="18" charset="0"/>
              <a:cs typeface="Times New Roman" panose="02020603050405020304" pitchFamily="18" charset="0"/>
            </a:endParaRPr>
          </a:p>
          <a:p>
            <a:endParaRPr lang="en-US" sz="1800" i="1"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p>
            <a:r>
              <a:rPr lang="en-US" sz="1800" i="1"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 </a:t>
            </a:r>
            <a:r>
              <a:rPr lang="en-US" sz="1800" b="1" i="1"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Competition </a:t>
            </a:r>
            <a:r>
              <a:rPr lang="en-US" sz="1800" i="1"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denotes </a:t>
            </a:r>
            <a:r>
              <a:rPr lang="en-US" sz="1800" i="1" dirty="0" err="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rivalrous</a:t>
            </a:r>
            <a:r>
              <a:rPr lang="en-US" sz="1800" i="1"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behaviour</a:t>
            </a:r>
            <a:r>
              <a:rPr lang="en-US" sz="1800" i="1"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 for customers, shelf space and margins; conflict arises when divergent interests or expectations lead members to impede one another </a:t>
            </a:r>
          </a:p>
          <a:p>
            <a:r>
              <a:rPr lang="en-US" i="1" dirty="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       </a:t>
            </a:r>
            <a:r>
              <a:rPr lang="en-US" sz="1800" i="1"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         (Stern, El </a:t>
            </a:r>
            <a:r>
              <a:rPr lang="en-US" sz="1800" i="1" dirty="0" err="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Ansary</a:t>
            </a:r>
            <a:r>
              <a:rPr lang="en-US" sz="1800" i="1"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 &amp; Coughlan, 2012; Rosenbloom, 2011). </a:t>
            </a:r>
            <a:endParaRPr lang="en-US" i="1" dirty="0"/>
          </a:p>
        </p:txBody>
      </p:sp>
      <p:sp>
        <p:nvSpPr>
          <p:cNvPr id="9" name="TextBox 8">
            <a:extLst>
              <a:ext uri="{FF2B5EF4-FFF2-40B4-BE49-F238E27FC236}">
                <a16:creationId xmlns:a16="http://schemas.microsoft.com/office/drawing/2014/main" id="{2C832E9F-63A3-744D-912C-884259531705}"/>
              </a:ext>
            </a:extLst>
          </p:cNvPr>
          <p:cNvSpPr txBox="1"/>
          <p:nvPr/>
        </p:nvSpPr>
        <p:spPr>
          <a:xfrm>
            <a:off x="3220826" y="3228794"/>
            <a:ext cx="6097700" cy="2585323"/>
          </a:xfrm>
          <a:prstGeom prst="rect">
            <a:avLst/>
          </a:prstGeom>
          <a:noFill/>
        </p:spPr>
        <p:txBody>
          <a:bodyPr wrap="square">
            <a:spAutoFit/>
          </a:bodyPr>
          <a:lstStyle/>
          <a:p>
            <a:r>
              <a:rPr lang="en-GB" sz="1800" b="1"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Managing Conflict</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Clarification of Strategy</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Dual Compensation</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Superordinate Goals</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Employee Exchange</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Joint Memberships</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Co-Optation</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Diplomacy, Mediation and Arbitration</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Legal Recourse</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p:txBody>
      </p:sp>
      <p:pic>
        <p:nvPicPr>
          <p:cNvPr id="7" name="Picture 6">
            <a:extLst>
              <a:ext uri="{FF2B5EF4-FFF2-40B4-BE49-F238E27FC236}">
                <a16:creationId xmlns:a16="http://schemas.microsoft.com/office/drawing/2014/main" id="{3B5235BC-4378-7B57-5A99-01464A15A005}"/>
              </a:ext>
            </a:extLst>
          </p:cNvPr>
          <p:cNvPicPr>
            <a:picLocks noChangeAspect="1"/>
          </p:cNvPicPr>
          <p:nvPr/>
        </p:nvPicPr>
        <p:blipFill>
          <a:blip r:embed="rId2"/>
          <a:srcRect t="33821"/>
          <a:stretch>
            <a:fillRect/>
          </a:stretch>
        </p:blipFill>
        <p:spPr>
          <a:xfrm>
            <a:off x="6753678" y="3812447"/>
            <a:ext cx="4569731" cy="2575420"/>
          </a:xfrm>
          <a:prstGeom prst="rect">
            <a:avLst/>
          </a:prstGeom>
        </p:spPr>
      </p:pic>
      <p:cxnSp>
        <p:nvCxnSpPr>
          <p:cNvPr id="8" name="Straight Arrow Connector 7">
            <a:extLst>
              <a:ext uri="{FF2B5EF4-FFF2-40B4-BE49-F238E27FC236}">
                <a16:creationId xmlns:a16="http://schemas.microsoft.com/office/drawing/2014/main" id="{8C1AFC9A-AD03-4D74-06E6-3200FF9303AA}"/>
              </a:ext>
            </a:extLst>
          </p:cNvPr>
          <p:cNvCxnSpPr>
            <a:cxnSpLocks/>
          </p:cNvCxnSpPr>
          <p:nvPr/>
        </p:nvCxnSpPr>
        <p:spPr>
          <a:xfrm>
            <a:off x="171976" y="682312"/>
            <a:ext cx="11921372" cy="0"/>
          </a:xfrm>
          <a:prstGeom prst="straightConnector1">
            <a:avLst/>
          </a:prstGeom>
        </p:spPr>
        <p:style>
          <a:lnRef idx="2">
            <a:schemeClr val="dk1"/>
          </a:lnRef>
          <a:fillRef idx="0">
            <a:schemeClr val="dk1"/>
          </a:fillRef>
          <a:effectRef idx="1">
            <a:schemeClr val="dk1"/>
          </a:effectRef>
          <a:fontRef idx="minor">
            <a:schemeClr val="tx1"/>
          </a:fontRef>
        </p:style>
      </p:cxnSp>
      <p:sp>
        <p:nvSpPr>
          <p:cNvPr id="11" name="TextBox 10">
            <a:extLst>
              <a:ext uri="{FF2B5EF4-FFF2-40B4-BE49-F238E27FC236}">
                <a16:creationId xmlns:a16="http://schemas.microsoft.com/office/drawing/2014/main" id="{91BBB829-8293-837A-4AE0-A45128D37FC1}"/>
              </a:ext>
            </a:extLst>
          </p:cNvPr>
          <p:cNvSpPr txBox="1"/>
          <p:nvPr/>
        </p:nvSpPr>
        <p:spPr>
          <a:xfrm>
            <a:off x="9631306" y="280813"/>
            <a:ext cx="6097700" cy="428835"/>
          </a:xfrm>
          <a:prstGeom prst="rect">
            <a:avLst/>
          </a:prstGeom>
          <a:noFill/>
        </p:spPr>
        <p:txBody>
          <a:bodyPr wrap="square">
            <a:spAutoFit/>
          </a:bodyPr>
          <a:lstStyle/>
          <a:p>
            <a:pPr>
              <a:lnSpc>
                <a:spcPct val="115000"/>
              </a:lnSpc>
              <a:spcBef>
                <a:spcPts val="800"/>
              </a:spcBef>
              <a:spcAft>
                <a:spcPts val="400"/>
              </a:spcAft>
              <a:buNone/>
            </a:pPr>
            <a:r>
              <a:rPr lang="en-US" sz="2000" b="1" kern="100" dirty="0" err="1">
                <a:effectLst/>
                <a:latin typeface="Arial Black" panose="020B0604020202020204" pitchFamily="34" charset="0"/>
                <a:ea typeface="Times New Roman" panose="02020603050405020304" pitchFamily="18" charset="0"/>
                <a:cs typeface="Arial Black" panose="020B0604020202020204" pitchFamily="34" charset="0"/>
              </a:rPr>
              <a:t>Tehzeeb</a:t>
            </a:r>
            <a:r>
              <a:rPr lang="en-US" sz="2000" b="1" kern="100" dirty="0">
                <a:effectLst/>
                <a:latin typeface="Arial Black" panose="020B0604020202020204" pitchFamily="34" charset="0"/>
                <a:ea typeface="Times New Roman" panose="02020603050405020304" pitchFamily="18" charset="0"/>
                <a:cs typeface="Arial Black" panose="020B0604020202020204" pitchFamily="34" charset="0"/>
              </a:rPr>
              <a:t> Karim</a:t>
            </a:r>
            <a:endParaRPr lang="en-GB" sz="2000" b="1" kern="100" dirty="0">
              <a:effectLst/>
              <a:latin typeface="Arial Black" panose="020B0604020202020204" pitchFamily="34" charset="0"/>
              <a:ea typeface="Times New Roman" panose="02020603050405020304" pitchFamily="18" charset="0"/>
              <a:cs typeface="Arial Black" panose="020B0604020202020204" pitchFamily="34" charset="0"/>
            </a:endParaRPr>
          </a:p>
        </p:txBody>
      </p:sp>
    </p:spTree>
    <p:extLst>
      <p:ext uri="{BB962C8B-B14F-4D97-AF65-F5344CB8AC3E}">
        <p14:creationId xmlns:p14="http://schemas.microsoft.com/office/powerpoint/2010/main" val="29978497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6487890-D508-C468-3B8A-EA810FA30C07}"/>
              </a:ext>
            </a:extLst>
          </p:cNvPr>
          <p:cNvSpPr txBox="1"/>
          <p:nvPr/>
        </p:nvSpPr>
        <p:spPr>
          <a:xfrm>
            <a:off x="470294" y="1197469"/>
            <a:ext cx="6097700" cy="2990562"/>
          </a:xfrm>
          <a:prstGeom prst="rect">
            <a:avLst/>
          </a:prstGeom>
          <a:noFill/>
        </p:spPr>
        <p:txBody>
          <a:bodyPr wrap="square">
            <a:spAutoFit/>
          </a:bodyPr>
          <a:lstStyle/>
          <a:p>
            <a:pPr>
              <a:lnSpc>
                <a:spcPct val="115000"/>
              </a:lnSpc>
              <a:spcBef>
                <a:spcPts val="800"/>
              </a:spcBef>
              <a:spcAft>
                <a:spcPts val="400"/>
              </a:spcAft>
              <a:buNone/>
            </a:pPr>
            <a:r>
              <a:rPr lang="en-US" sz="2000" b="1" kern="100" dirty="0">
                <a:solidFill>
                  <a:srgbClr val="0F4761"/>
                </a:solidFill>
                <a:effectLst/>
                <a:latin typeface="Aptos" panose="020B0004020202020204" pitchFamily="34" charset="0"/>
                <a:ea typeface="Times New Roman" panose="02020603050405020304" pitchFamily="18" charset="0"/>
                <a:cs typeface="Times New Roman" panose="02020603050405020304" pitchFamily="18" charset="0"/>
              </a:rPr>
              <a:t>Power Dynamics</a:t>
            </a:r>
            <a:endParaRPr lang="en-GB" sz="2000" b="1" kern="100" dirty="0">
              <a:solidFill>
                <a:srgbClr val="0F4761"/>
              </a:solidFill>
              <a:effectLst/>
              <a:latin typeface="Aptos" panose="020B0004020202020204" pitchFamily="34" charset="0"/>
              <a:ea typeface="Times New Roman" panose="02020603050405020304" pitchFamily="18" charset="0"/>
              <a:cs typeface="Times New Roman" panose="02020603050405020304" pitchFamily="18" charset="0"/>
            </a:endParaRPr>
          </a:p>
          <a:p>
            <a:r>
              <a:rPr lang="en-GB" sz="1800" b="1" dirty="0">
                <a:solidFill>
                  <a:srgbClr val="000000"/>
                </a:solidFill>
                <a:effectLst/>
                <a:highlight>
                  <a:srgbClr val="D3D3D3"/>
                </a:highlight>
                <a:latin typeface="Arial Narrow" panose="020B0606020202030204" pitchFamily="34" charset="0"/>
                <a:ea typeface="Aptos" panose="020B0004020202020204" pitchFamily="34" charset="0"/>
                <a:cs typeface="Aptos" panose="020B0004020202020204" pitchFamily="34" charset="0"/>
              </a:rPr>
              <a:t>Power Dynamics</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pPr marL="285750" indent="-285750">
              <a:buFont typeface="Arial" panose="020B0604020202020204" pitchFamily="34" charset="0"/>
              <a:buChar char="•"/>
            </a:pPr>
            <a:r>
              <a:rPr lang="en-GB" sz="1800" b="1"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What?</a:t>
            </a:r>
            <a:r>
              <a:rPr lang="en-US" sz="1800" b="1"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 And why important?</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pPr marL="285750" indent="-285750">
              <a:buFont typeface="Arial" panose="020B0604020202020204" pitchFamily="34" charset="0"/>
              <a:buChar char="•"/>
            </a:pPr>
            <a:r>
              <a:rPr lang="en-GB" sz="1800" b="1"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Coercive Power</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pPr marL="285750" indent="-285750">
              <a:buFont typeface="Arial" panose="020B0604020202020204" pitchFamily="34" charset="0"/>
              <a:buChar char="•"/>
            </a:pPr>
            <a:r>
              <a:rPr lang="en-GB" sz="1800" b="1"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Reward Power</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pPr marL="285750" indent="-285750">
              <a:buFont typeface="Arial" panose="020B0604020202020204" pitchFamily="34" charset="0"/>
              <a:buChar char="•"/>
            </a:pPr>
            <a:r>
              <a:rPr lang="en-GB" sz="1800" b="1"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Legal Power</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pPr marL="285750" indent="-285750">
              <a:buFont typeface="Arial" panose="020B0604020202020204" pitchFamily="34" charset="0"/>
              <a:buChar char="•"/>
            </a:pPr>
            <a:r>
              <a:rPr lang="en-GB" sz="1800" b="1"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Expert Power</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pPr marL="285750" indent="-285750">
              <a:buFont typeface="Arial" panose="020B0604020202020204" pitchFamily="34" charset="0"/>
              <a:buChar char="•"/>
            </a:pPr>
            <a:r>
              <a:rPr lang="en-GB" sz="1800" b="1"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Referent Power</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pPr marL="342900" lvl="0" indent="-342900">
              <a:buSzPts val="1000"/>
              <a:buFont typeface="Symbol" pitchFamily="2" charset="2"/>
              <a:buChar char=""/>
              <a:tabLst>
                <a:tab pos="457200" algn="l"/>
              </a:tabLst>
            </a:pPr>
            <a:endParaRPr lang="en-US" dirty="0"/>
          </a:p>
          <a:p>
            <a:pPr marL="342900" lvl="0" indent="-342900">
              <a:buSzPts val="1000"/>
              <a:buFont typeface="Symbol" pitchFamily="2" charset="2"/>
              <a:buChar char=""/>
              <a:tabLst>
                <a:tab pos="457200" algn="l"/>
              </a:tabLst>
            </a:pPr>
            <a:endParaRPr lang="en-US" dirty="0"/>
          </a:p>
        </p:txBody>
      </p:sp>
      <p:cxnSp>
        <p:nvCxnSpPr>
          <p:cNvPr id="2" name="Connector: Elbow 1">
            <a:extLst>
              <a:ext uri="{FF2B5EF4-FFF2-40B4-BE49-F238E27FC236}">
                <a16:creationId xmlns:a16="http://schemas.microsoft.com/office/drawing/2014/main" id="{88775212-EE9E-59B4-CD2A-AD53ACB94F63}"/>
              </a:ext>
            </a:extLst>
          </p:cNvPr>
          <p:cNvCxnSpPr>
            <a:cxnSpLocks/>
          </p:cNvCxnSpPr>
          <p:nvPr/>
        </p:nvCxnSpPr>
        <p:spPr>
          <a:xfrm rot="10800000" flipV="1">
            <a:off x="293554" y="1046040"/>
            <a:ext cx="1390310" cy="1254578"/>
          </a:xfrm>
          <a:prstGeom prst="bentConnector3">
            <a:avLst>
              <a:gd name="adj1" fmla="val 100159"/>
            </a:avLst>
          </a:prstGeom>
        </p:spPr>
        <p:style>
          <a:lnRef idx="2">
            <a:schemeClr val="accent1"/>
          </a:lnRef>
          <a:fillRef idx="0">
            <a:schemeClr val="accent1"/>
          </a:fillRef>
          <a:effectRef idx="1">
            <a:schemeClr val="accent1"/>
          </a:effectRef>
          <a:fontRef idx="minor">
            <a:schemeClr val="tx1"/>
          </a:fontRef>
        </p:style>
      </p:cxnSp>
      <p:cxnSp>
        <p:nvCxnSpPr>
          <p:cNvPr id="15" name="Connector: Elbow 14">
            <a:extLst>
              <a:ext uri="{FF2B5EF4-FFF2-40B4-BE49-F238E27FC236}">
                <a16:creationId xmlns:a16="http://schemas.microsoft.com/office/drawing/2014/main" id="{30ADA486-B074-212B-55A2-D66227DBFBC6}"/>
              </a:ext>
            </a:extLst>
          </p:cNvPr>
          <p:cNvCxnSpPr>
            <a:cxnSpLocks/>
          </p:cNvCxnSpPr>
          <p:nvPr/>
        </p:nvCxnSpPr>
        <p:spPr>
          <a:xfrm rot="10800000" flipV="1">
            <a:off x="352405" y="1104893"/>
            <a:ext cx="1390310" cy="1254578"/>
          </a:xfrm>
          <a:prstGeom prst="bentConnector3">
            <a:avLst>
              <a:gd name="adj1" fmla="val 100159"/>
            </a:avLst>
          </a:prstGeom>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8DCD5384-3C6B-E204-ED82-08D6C88587F9}"/>
              </a:ext>
            </a:extLst>
          </p:cNvPr>
          <p:cNvSpPr txBox="1"/>
          <p:nvPr/>
        </p:nvSpPr>
        <p:spPr>
          <a:xfrm>
            <a:off x="171976" y="297739"/>
            <a:ext cx="6097700" cy="428835"/>
          </a:xfrm>
          <a:prstGeom prst="rect">
            <a:avLst/>
          </a:prstGeom>
          <a:noFill/>
        </p:spPr>
        <p:txBody>
          <a:bodyPr wrap="square">
            <a:spAutoFit/>
          </a:bodyPr>
          <a:lstStyle/>
          <a:p>
            <a:pPr>
              <a:lnSpc>
                <a:spcPct val="115000"/>
              </a:lnSpc>
              <a:spcBef>
                <a:spcPts val="800"/>
              </a:spcBef>
              <a:spcAft>
                <a:spcPts val="400"/>
              </a:spcAft>
              <a:buNone/>
            </a:pPr>
            <a:r>
              <a:rPr lang="en-GB" sz="2000" b="1" kern="100" dirty="0">
                <a:effectLst/>
                <a:latin typeface="Arial Black" panose="020B0604020202020204" pitchFamily="34" charset="0"/>
                <a:ea typeface="Times New Roman" panose="02020603050405020304" pitchFamily="18" charset="0"/>
                <a:cs typeface="Arial Black" panose="020B0604020202020204" pitchFamily="34" charset="0"/>
              </a:rPr>
              <a:t>Marketing Channels to Deliver Value</a:t>
            </a:r>
          </a:p>
        </p:txBody>
      </p:sp>
      <p:sp>
        <p:nvSpPr>
          <p:cNvPr id="6" name="TextBox 5">
            <a:extLst>
              <a:ext uri="{FF2B5EF4-FFF2-40B4-BE49-F238E27FC236}">
                <a16:creationId xmlns:a16="http://schemas.microsoft.com/office/drawing/2014/main" id="{4FFC2D22-1D6B-31C6-E255-1C9A6E11AD80}"/>
              </a:ext>
            </a:extLst>
          </p:cNvPr>
          <p:cNvSpPr txBox="1"/>
          <p:nvPr/>
        </p:nvSpPr>
        <p:spPr>
          <a:xfrm>
            <a:off x="5513444" y="937157"/>
            <a:ext cx="6097700" cy="1658980"/>
          </a:xfrm>
          <a:prstGeom prst="rect">
            <a:avLst/>
          </a:prstGeom>
          <a:noFill/>
        </p:spPr>
        <p:txBody>
          <a:bodyPr wrap="square">
            <a:spAutoFit/>
          </a:bodyPr>
          <a:lstStyle/>
          <a:p>
            <a:pPr marL="0" marR="0">
              <a:lnSpc>
                <a:spcPct val="115000"/>
              </a:lnSpc>
              <a:buNone/>
            </a:pPr>
            <a:r>
              <a:rPr lang="en-US" sz="1800" i="1" dirty="0">
                <a:solidFill>
                  <a:srgbClr val="000000"/>
                </a:solidFill>
                <a:effectLst/>
                <a:latin typeface="Arial Narrow" panose="020B0606020202030204" pitchFamily="34" charset="0"/>
                <a:ea typeface="Times New Roman" panose="02020603050405020304" pitchFamily="18" charset="0"/>
              </a:rPr>
              <a:t>Power in marketing channels is the capacity of one member to influence another’s </a:t>
            </a:r>
            <a:r>
              <a:rPr lang="en-US" sz="1800" i="1" dirty="0" err="1">
                <a:solidFill>
                  <a:srgbClr val="000000"/>
                </a:solidFill>
                <a:effectLst/>
                <a:latin typeface="Arial Narrow" panose="020B0606020202030204" pitchFamily="34" charset="0"/>
                <a:ea typeface="Times New Roman" panose="02020603050405020304" pitchFamily="18" charset="0"/>
              </a:rPr>
              <a:t>behaviour</a:t>
            </a:r>
            <a:r>
              <a:rPr lang="en-US" sz="1800" i="1" dirty="0">
                <a:solidFill>
                  <a:srgbClr val="000000"/>
                </a:solidFill>
                <a:effectLst/>
                <a:latin typeface="Arial Narrow" panose="020B0606020202030204" pitchFamily="34" charset="0"/>
                <a:ea typeface="Times New Roman" panose="02020603050405020304" pitchFamily="18" charset="0"/>
              </a:rPr>
              <a:t>, decisions or outcomes within the value‑creation network, shaping coordination, conflict, governance and the allocation of functions such as pricing, promotion and logistics (Stern, El </a:t>
            </a:r>
            <a:r>
              <a:rPr lang="en-US" sz="1800" i="1" dirty="0" err="1">
                <a:solidFill>
                  <a:srgbClr val="000000"/>
                </a:solidFill>
                <a:effectLst/>
                <a:latin typeface="Arial Narrow" panose="020B0606020202030204" pitchFamily="34" charset="0"/>
                <a:ea typeface="Times New Roman" panose="02020603050405020304" pitchFamily="18" charset="0"/>
              </a:rPr>
              <a:t>Ansary</a:t>
            </a:r>
            <a:r>
              <a:rPr lang="en-US" sz="1800" i="1" dirty="0">
                <a:solidFill>
                  <a:srgbClr val="000000"/>
                </a:solidFill>
                <a:effectLst/>
                <a:latin typeface="Arial Narrow" panose="020B0606020202030204" pitchFamily="34" charset="0"/>
                <a:ea typeface="Times New Roman" panose="02020603050405020304" pitchFamily="18" charset="0"/>
              </a:rPr>
              <a:t> &amp; Coughlan, 2012; Rosenbloom 2011). </a:t>
            </a:r>
            <a:endParaRPr lang="en-US" sz="2800" i="1" dirty="0">
              <a:effectLst/>
              <a:latin typeface="Times New Roman" panose="02020603050405020304" pitchFamily="18" charset="0"/>
              <a:ea typeface="Times New Roman" panose="02020603050405020304" pitchFamily="18" charset="0"/>
            </a:endParaRPr>
          </a:p>
        </p:txBody>
      </p:sp>
      <p:sp>
        <p:nvSpPr>
          <p:cNvPr id="7" name="TextBox 6">
            <a:extLst>
              <a:ext uri="{FF2B5EF4-FFF2-40B4-BE49-F238E27FC236}">
                <a16:creationId xmlns:a16="http://schemas.microsoft.com/office/drawing/2014/main" id="{339E2357-D706-C55E-F6E5-39D260E08D0B}"/>
              </a:ext>
            </a:extLst>
          </p:cNvPr>
          <p:cNvSpPr txBox="1"/>
          <p:nvPr/>
        </p:nvSpPr>
        <p:spPr>
          <a:xfrm>
            <a:off x="5513444" y="3169014"/>
            <a:ext cx="6097700" cy="1200329"/>
          </a:xfrm>
          <a:prstGeom prst="rect">
            <a:avLst/>
          </a:prstGeom>
          <a:noFill/>
        </p:spPr>
        <p:txBody>
          <a:bodyPr wrap="square">
            <a:spAutoFit/>
          </a:bodyPr>
          <a:lstStyle/>
          <a:p>
            <a:r>
              <a:rPr lang="en-US" i="1"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Power can</a:t>
            </a:r>
            <a:r>
              <a:rPr lang="en-GB" sz="1800" i="1" dirty="0">
                <a:solidFill>
                  <a:srgbClr val="000000"/>
                </a:solidFill>
                <a:effectLst/>
                <a:latin typeface="Arial Narrow" panose="020B0606020202030204" pitchFamily="34" charset="0"/>
                <a:ea typeface="Times New Roman" panose="02020603050405020304" pitchFamily="18" charset="0"/>
                <a:cs typeface="Arial" panose="020B0604020202020204" pitchFamily="34" charset="0"/>
              </a:rPr>
              <a:t> </a:t>
            </a:r>
            <a:r>
              <a:rPr lang="en-US" sz="1800" i="1" dirty="0">
                <a:solidFill>
                  <a:srgbClr val="000000"/>
                </a:solidFill>
                <a:effectLst/>
                <a:latin typeface="Arial Narrow" panose="020B0606020202030204" pitchFamily="34" charset="0"/>
                <a:ea typeface="Times New Roman" panose="02020603050405020304" pitchFamily="18" charset="0"/>
                <a:cs typeface="Arial" panose="020B0604020202020204" pitchFamily="34" charset="0"/>
              </a:rPr>
              <a:t>be </a:t>
            </a:r>
            <a:r>
              <a:rPr lang="en-GB" sz="1800" i="1" dirty="0">
                <a:solidFill>
                  <a:srgbClr val="000000"/>
                </a:solidFill>
                <a:effectLst/>
                <a:latin typeface="Arial Narrow" panose="020B0606020202030204" pitchFamily="34" charset="0"/>
                <a:ea typeface="Times New Roman" panose="02020603050405020304" pitchFamily="18" charset="0"/>
                <a:cs typeface="Arial" panose="020B0604020202020204" pitchFamily="34" charset="0"/>
              </a:rPr>
              <a:t>a source of leverage to secure favourable terms and as a managerial resource that must be exercised with regard to long‑term relationships, contractual constraints and reputational effects (</a:t>
            </a:r>
            <a:r>
              <a:rPr lang="en-GB" sz="1800" i="1" dirty="0" err="1">
                <a:solidFill>
                  <a:srgbClr val="000000"/>
                </a:solidFill>
                <a:effectLst/>
                <a:latin typeface="Arial Narrow" panose="020B0606020202030204" pitchFamily="34" charset="0"/>
                <a:ea typeface="Times New Roman" panose="02020603050405020304" pitchFamily="18" charset="0"/>
                <a:cs typeface="Arial" panose="020B0604020202020204" pitchFamily="34" charset="0"/>
              </a:rPr>
              <a:t>Pénard</a:t>
            </a:r>
            <a:r>
              <a:rPr lang="en-GB" sz="1800" i="1" dirty="0">
                <a:solidFill>
                  <a:srgbClr val="000000"/>
                </a:solidFill>
                <a:effectLst/>
                <a:latin typeface="Arial Narrow" panose="020B0606020202030204" pitchFamily="34" charset="0"/>
                <a:ea typeface="Times New Roman" panose="02020603050405020304" pitchFamily="18" charset="0"/>
                <a:cs typeface="Arial" panose="020B0604020202020204" pitchFamily="34" charset="0"/>
              </a:rPr>
              <a:t>, Raynaud &amp; </a:t>
            </a:r>
            <a:r>
              <a:rPr lang="en-GB" sz="1800" i="1" dirty="0" err="1">
                <a:solidFill>
                  <a:srgbClr val="000000"/>
                </a:solidFill>
                <a:effectLst/>
                <a:latin typeface="Arial Narrow" panose="020B0606020202030204" pitchFamily="34" charset="0"/>
                <a:ea typeface="Times New Roman" panose="02020603050405020304" pitchFamily="18" charset="0"/>
                <a:cs typeface="Arial" panose="020B0604020202020204" pitchFamily="34" charset="0"/>
              </a:rPr>
              <a:t>Saussier</a:t>
            </a:r>
            <a:r>
              <a:rPr lang="en-GB" sz="1800" i="1" dirty="0">
                <a:solidFill>
                  <a:srgbClr val="000000"/>
                </a:solidFill>
                <a:effectLst/>
                <a:latin typeface="Arial Narrow" panose="020B0606020202030204" pitchFamily="34" charset="0"/>
                <a:ea typeface="Times New Roman" panose="02020603050405020304" pitchFamily="18" charset="0"/>
                <a:cs typeface="Arial" panose="020B0604020202020204" pitchFamily="34" charset="0"/>
              </a:rPr>
              <a:t>, 2003; Frazier, 2025).</a:t>
            </a:r>
            <a:endParaRPr lang="en-US" i="1" dirty="0"/>
          </a:p>
        </p:txBody>
      </p:sp>
      <p:pic>
        <p:nvPicPr>
          <p:cNvPr id="10" name="Picture 9">
            <a:extLst>
              <a:ext uri="{FF2B5EF4-FFF2-40B4-BE49-F238E27FC236}">
                <a16:creationId xmlns:a16="http://schemas.microsoft.com/office/drawing/2014/main" id="{8C7767EC-6557-4E2C-C3A2-8402E6BE95EA}"/>
              </a:ext>
            </a:extLst>
          </p:cNvPr>
          <p:cNvPicPr>
            <a:picLocks noChangeAspect="1"/>
          </p:cNvPicPr>
          <p:nvPr/>
        </p:nvPicPr>
        <p:blipFill>
          <a:blip r:embed="rId2"/>
          <a:stretch>
            <a:fillRect/>
          </a:stretch>
        </p:blipFill>
        <p:spPr>
          <a:xfrm>
            <a:off x="1182630" y="3928874"/>
            <a:ext cx="3618479" cy="1883086"/>
          </a:xfrm>
          <a:prstGeom prst="rect">
            <a:avLst/>
          </a:prstGeom>
        </p:spPr>
      </p:pic>
      <p:cxnSp>
        <p:nvCxnSpPr>
          <p:cNvPr id="8" name="Straight Arrow Connector 7">
            <a:extLst>
              <a:ext uri="{FF2B5EF4-FFF2-40B4-BE49-F238E27FC236}">
                <a16:creationId xmlns:a16="http://schemas.microsoft.com/office/drawing/2014/main" id="{A51E91E8-6879-C73F-44F6-15A1B42B4F3E}"/>
              </a:ext>
            </a:extLst>
          </p:cNvPr>
          <p:cNvCxnSpPr>
            <a:cxnSpLocks/>
          </p:cNvCxnSpPr>
          <p:nvPr/>
        </p:nvCxnSpPr>
        <p:spPr>
          <a:xfrm>
            <a:off x="171976" y="682312"/>
            <a:ext cx="11921372" cy="0"/>
          </a:xfrm>
          <a:prstGeom prst="straightConnector1">
            <a:avLst/>
          </a:prstGeom>
        </p:spPr>
        <p:style>
          <a:lnRef idx="2">
            <a:schemeClr val="dk1"/>
          </a:lnRef>
          <a:fillRef idx="0">
            <a:schemeClr val="dk1"/>
          </a:fillRef>
          <a:effectRef idx="1">
            <a:schemeClr val="dk1"/>
          </a:effectRef>
          <a:fontRef idx="minor">
            <a:schemeClr val="tx1"/>
          </a:fontRef>
        </p:style>
      </p:cxnSp>
      <p:sp>
        <p:nvSpPr>
          <p:cNvPr id="11" name="TextBox 10">
            <a:extLst>
              <a:ext uri="{FF2B5EF4-FFF2-40B4-BE49-F238E27FC236}">
                <a16:creationId xmlns:a16="http://schemas.microsoft.com/office/drawing/2014/main" id="{020E3195-290E-ABDC-842C-D64F5307CD87}"/>
              </a:ext>
            </a:extLst>
          </p:cNvPr>
          <p:cNvSpPr txBox="1"/>
          <p:nvPr/>
        </p:nvSpPr>
        <p:spPr>
          <a:xfrm>
            <a:off x="9631306" y="280813"/>
            <a:ext cx="6097700" cy="428835"/>
          </a:xfrm>
          <a:prstGeom prst="rect">
            <a:avLst/>
          </a:prstGeom>
          <a:noFill/>
        </p:spPr>
        <p:txBody>
          <a:bodyPr wrap="square">
            <a:spAutoFit/>
          </a:bodyPr>
          <a:lstStyle/>
          <a:p>
            <a:pPr>
              <a:lnSpc>
                <a:spcPct val="115000"/>
              </a:lnSpc>
              <a:spcBef>
                <a:spcPts val="800"/>
              </a:spcBef>
              <a:spcAft>
                <a:spcPts val="400"/>
              </a:spcAft>
              <a:buNone/>
            </a:pPr>
            <a:r>
              <a:rPr lang="en-US" sz="2000" b="1" kern="100" dirty="0" err="1">
                <a:effectLst/>
                <a:latin typeface="Arial Black" panose="020B0604020202020204" pitchFamily="34" charset="0"/>
                <a:ea typeface="Times New Roman" panose="02020603050405020304" pitchFamily="18" charset="0"/>
                <a:cs typeface="Arial Black" panose="020B0604020202020204" pitchFamily="34" charset="0"/>
              </a:rPr>
              <a:t>Tehzeeb</a:t>
            </a:r>
            <a:r>
              <a:rPr lang="en-US" sz="2000" b="1" kern="100" dirty="0">
                <a:effectLst/>
                <a:latin typeface="Arial Black" panose="020B0604020202020204" pitchFamily="34" charset="0"/>
                <a:ea typeface="Times New Roman" panose="02020603050405020304" pitchFamily="18" charset="0"/>
                <a:cs typeface="Arial Black" panose="020B0604020202020204" pitchFamily="34" charset="0"/>
              </a:rPr>
              <a:t> Karim</a:t>
            </a:r>
            <a:endParaRPr lang="en-GB" sz="2000" b="1" kern="100" dirty="0">
              <a:effectLst/>
              <a:latin typeface="Arial Black" panose="020B0604020202020204" pitchFamily="34" charset="0"/>
              <a:ea typeface="Times New Roman" panose="02020603050405020304" pitchFamily="18" charset="0"/>
              <a:cs typeface="Arial Black" panose="020B0604020202020204" pitchFamily="34" charset="0"/>
            </a:endParaRPr>
          </a:p>
        </p:txBody>
      </p:sp>
    </p:spTree>
    <p:extLst>
      <p:ext uri="{BB962C8B-B14F-4D97-AF65-F5344CB8AC3E}">
        <p14:creationId xmlns:p14="http://schemas.microsoft.com/office/powerpoint/2010/main" val="20647019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6487890-D508-C468-3B8A-EA810FA30C07}"/>
              </a:ext>
            </a:extLst>
          </p:cNvPr>
          <p:cNvSpPr txBox="1"/>
          <p:nvPr/>
        </p:nvSpPr>
        <p:spPr>
          <a:xfrm>
            <a:off x="470294" y="1197469"/>
            <a:ext cx="6097700" cy="4652556"/>
          </a:xfrm>
          <a:prstGeom prst="rect">
            <a:avLst/>
          </a:prstGeom>
          <a:noFill/>
        </p:spPr>
        <p:txBody>
          <a:bodyPr wrap="square">
            <a:spAutoFit/>
          </a:bodyPr>
          <a:lstStyle/>
          <a:p>
            <a:pPr>
              <a:lnSpc>
                <a:spcPct val="115000"/>
              </a:lnSpc>
              <a:spcBef>
                <a:spcPts val="800"/>
              </a:spcBef>
              <a:spcAft>
                <a:spcPts val="400"/>
              </a:spcAft>
              <a:buNone/>
            </a:pPr>
            <a:r>
              <a:rPr lang="en-GB" sz="2000" b="1" kern="100" dirty="0">
                <a:solidFill>
                  <a:srgbClr val="0F4761"/>
                </a:solidFill>
                <a:effectLst/>
                <a:latin typeface="Aptos" panose="020B0004020202020204" pitchFamily="34" charset="0"/>
                <a:ea typeface="Times New Roman" panose="02020603050405020304" pitchFamily="18" charset="0"/>
                <a:cs typeface="Times New Roman" panose="02020603050405020304" pitchFamily="18" charset="0"/>
              </a:rPr>
              <a:t>DESIGN &amp; EVALUATION </a:t>
            </a:r>
          </a:p>
          <a:p>
            <a:r>
              <a:rPr lang="en-GB" sz="1800" b="1"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What </a:t>
            </a:r>
            <a:r>
              <a:rPr lang="en-US" sz="1800" b="1"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and why</a:t>
            </a:r>
            <a:r>
              <a:rPr lang="en-GB" sz="1800" b="1"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r>
              <a:rPr lang="en-GB" sz="1800" b="1"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Needs Analysis</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r>
              <a:rPr lang="en-GB" sz="1800" b="1"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Objectives and Constraints</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r>
              <a:rPr lang="en-GB" sz="1800" b="1"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Channel Considerations</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r>
              <a:rPr lang="en-GB" sz="1800" b="1"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Intermediary Considerations</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r>
              <a:rPr lang="en-GB" sz="1800" b="1"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Conventional Channels</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r>
              <a:rPr lang="en-GB" sz="1800" b="1"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Vertical Marketing Systems</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r>
              <a:rPr lang="en-US"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 - </a:t>
            </a:r>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Corporate VMS</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r>
              <a:rPr lang="en-US"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 - </a:t>
            </a:r>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Administered VMS</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r>
              <a:rPr lang="en-US"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 - </a:t>
            </a:r>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Contractual VMS</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r>
              <a:rPr lang="en-GB" sz="1800" b="1"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Horizontal Marketing Systems</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r>
              <a:rPr lang="en-US"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 - </a:t>
            </a:r>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Retailer Alliances</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r>
              <a:rPr lang="en-US"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 - </a:t>
            </a:r>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Manufacturer Co-Distribution Agreements</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r>
              <a:rPr lang="en-US"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 - </a:t>
            </a:r>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Joint Ventures</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r>
              <a:rPr lang="en-GB" sz="1800" b="1"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Disintermediation</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p:txBody>
      </p:sp>
      <p:cxnSp>
        <p:nvCxnSpPr>
          <p:cNvPr id="2" name="Connector: Elbow 1">
            <a:extLst>
              <a:ext uri="{FF2B5EF4-FFF2-40B4-BE49-F238E27FC236}">
                <a16:creationId xmlns:a16="http://schemas.microsoft.com/office/drawing/2014/main" id="{88775212-EE9E-59B4-CD2A-AD53ACB94F63}"/>
              </a:ext>
            </a:extLst>
          </p:cNvPr>
          <p:cNvCxnSpPr>
            <a:cxnSpLocks/>
          </p:cNvCxnSpPr>
          <p:nvPr/>
        </p:nvCxnSpPr>
        <p:spPr>
          <a:xfrm rot="10800000" flipV="1">
            <a:off x="293554" y="1046040"/>
            <a:ext cx="1390310" cy="1254578"/>
          </a:xfrm>
          <a:prstGeom prst="bentConnector3">
            <a:avLst>
              <a:gd name="adj1" fmla="val 100159"/>
            </a:avLst>
          </a:prstGeom>
        </p:spPr>
        <p:style>
          <a:lnRef idx="2">
            <a:schemeClr val="accent1"/>
          </a:lnRef>
          <a:fillRef idx="0">
            <a:schemeClr val="accent1"/>
          </a:fillRef>
          <a:effectRef idx="1">
            <a:schemeClr val="accent1"/>
          </a:effectRef>
          <a:fontRef idx="minor">
            <a:schemeClr val="tx1"/>
          </a:fontRef>
        </p:style>
      </p:cxnSp>
      <p:cxnSp>
        <p:nvCxnSpPr>
          <p:cNvPr id="15" name="Connector: Elbow 14">
            <a:extLst>
              <a:ext uri="{FF2B5EF4-FFF2-40B4-BE49-F238E27FC236}">
                <a16:creationId xmlns:a16="http://schemas.microsoft.com/office/drawing/2014/main" id="{30ADA486-B074-212B-55A2-D66227DBFBC6}"/>
              </a:ext>
            </a:extLst>
          </p:cNvPr>
          <p:cNvCxnSpPr>
            <a:cxnSpLocks/>
          </p:cNvCxnSpPr>
          <p:nvPr/>
        </p:nvCxnSpPr>
        <p:spPr>
          <a:xfrm rot="10800000" flipV="1">
            <a:off x="352405" y="1104893"/>
            <a:ext cx="1390310" cy="1254578"/>
          </a:xfrm>
          <a:prstGeom prst="bentConnector3">
            <a:avLst>
              <a:gd name="adj1" fmla="val 100159"/>
            </a:avLst>
          </a:prstGeom>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8DCD5384-3C6B-E204-ED82-08D6C88587F9}"/>
              </a:ext>
            </a:extLst>
          </p:cNvPr>
          <p:cNvSpPr txBox="1"/>
          <p:nvPr/>
        </p:nvSpPr>
        <p:spPr>
          <a:xfrm>
            <a:off x="171976" y="297739"/>
            <a:ext cx="6097700" cy="428835"/>
          </a:xfrm>
          <a:prstGeom prst="rect">
            <a:avLst/>
          </a:prstGeom>
          <a:noFill/>
        </p:spPr>
        <p:txBody>
          <a:bodyPr wrap="square">
            <a:spAutoFit/>
          </a:bodyPr>
          <a:lstStyle/>
          <a:p>
            <a:pPr>
              <a:lnSpc>
                <a:spcPct val="115000"/>
              </a:lnSpc>
              <a:spcBef>
                <a:spcPts val="800"/>
              </a:spcBef>
              <a:spcAft>
                <a:spcPts val="400"/>
              </a:spcAft>
              <a:buNone/>
            </a:pPr>
            <a:r>
              <a:rPr lang="en-GB" sz="2000" b="1" kern="100" dirty="0">
                <a:effectLst/>
                <a:latin typeface="Arial Black" panose="020B0604020202020204" pitchFamily="34" charset="0"/>
                <a:ea typeface="Times New Roman" panose="02020603050405020304" pitchFamily="18" charset="0"/>
                <a:cs typeface="Arial Black" panose="020B0604020202020204" pitchFamily="34" charset="0"/>
              </a:rPr>
              <a:t>Marketing Channels to Deliver Value</a:t>
            </a:r>
          </a:p>
        </p:txBody>
      </p:sp>
      <p:sp>
        <p:nvSpPr>
          <p:cNvPr id="6" name="TextBox 5">
            <a:extLst>
              <a:ext uri="{FF2B5EF4-FFF2-40B4-BE49-F238E27FC236}">
                <a16:creationId xmlns:a16="http://schemas.microsoft.com/office/drawing/2014/main" id="{DEC24DE0-F37C-3836-708A-E1D904A6A8E7}"/>
              </a:ext>
            </a:extLst>
          </p:cNvPr>
          <p:cNvSpPr txBox="1"/>
          <p:nvPr/>
        </p:nvSpPr>
        <p:spPr>
          <a:xfrm>
            <a:off x="6094300" y="1046040"/>
            <a:ext cx="6097700" cy="5339988"/>
          </a:xfrm>
          <a:prstGeom prst="rect">
            <a:avLst/>
          </a:prstGeom>
          <a:noFill/>
        </p:spPr>
        <p:txBody>
          <a:bodyPr wrap="square">
            <a:spAutoFit/>
          </a:bodyPr>
          <a:lstStyle/>
          <a:p>
            <a:pPr marL="0" marR="0">
              <a:lnSpc>
                <a:spcPct val="115000"/>
              </a:lnSpc>
              <a:buNone/>
            </a:pPr>
            <a:r>
              <a:rPr lang="en-US" sz="1800" dirty="0">
                <a:solidFill>
                  <a:srgbClr val="000000"/>
                </a:solidFill>
                <a:effectLst/>
                <a:latin typeface="Arial Narrow" panose="020B0606020202030204" pitchFamily="34" charset="0"/>
                <a:ea typeface="Times New Roman" panose="02020603050405020304" pitchFamily="18" charset="0"/>
              </a:rPr>
              <a:t>Channel design is the </a:t>
            </a:r>
            <a:r>
              <a:rPr lang="en-US" sz="1800" b="1" dirty="0">
                <a:solidFill>
                  <a:srgbClr val="000000"/>
                </a:solidFill>
                <a:effectLst/>
                <a:latin typeface="Arial Narrow" panose="020B0606020202030204" pitchFamily="34" charset="0"/>
                <a:ea typeface="Times New Roman" panose="02020603050405020304" pitchFamily="18" charset="0"/>
              </a:rPr>
              <a:t>managerial process of specifying the structure, functions and governance </a:t>
            </a:r>
            <a:r>
              <a:rPr lang="en-US" sz="1800" dirty="0">
                <a:solidFill>
                  <a:srgbClr val="000000"/>
                </a:solidFill>
                <a:effectLst/>
                <a:latin typeface="Arial Narrow" panose="020B0606020202030204" pitchFamily="34" charset="0"/>
                <a:ea typeface="Times New Roman" panose="02020603050405020304" pitchFamily="18" charset="0"/>
              </a:rPr>
              <a:t>of the distribution system through which a firm’s products or services reach end customers. </a:t>
            </a:r>
          </a:p>
          <a:p>
            <a:pPr marL="0" marR="0">
              <a:lnSpc>
                <a:spcPct val="115000"/>
              </a:lnSpc>
              <a:buNone/>
            </a:pPr>
            <a:r>
              <a:rPr lang="en-US" sz="1800" dirty="0">
                <a:solidFill>
                  <a:srgbClr val="000000"/>
                </a:solidFill>
                <a:effectLst/>
                <a:latin typeface="Arial Narrow" panose="020B0606020202030204" pitchFamily="34" charset="0"/>
                <a:ea typeface="Times New Roman" panose="02020603050405020304" pitchFamily="18" charset="0"/>
              </a:rPr>
              <a:t>It encompasses decisions about </a:t>
            </a:r>
            <a:r>
              <a:rPr lang="en-US" sz="1800" b="1" dirty="0">
                <a:solidFill>
                  <a:srgbClr val="000000"/>
                </a:solidFill>
                <a:effectLst/>
                <a:latin typeface="Arial Narrow" panose="020B0606020202030204" pitchFamily="34" charset="0"/>
                <a:ea typeface="Times New Roman" panose="02020603050405020304" pitchFamily="18" charset="0"/>
              </a:rPr>
              <a:t>which channels to use, the number and type of intermediaries, the allocation of responsibilities, and the contractual and relational mechanisms </a:t>
            </a:r>
            <a:r>
              <a:rPr lang="en-US" sz="1800" dirty="0">
                <a:solidFill>
                  <a:srgbClr val="000000"/>
                </a:solidFill>
                <a:effectLst/>
                <a:latin typeface="Arial Narrow" panose="020B0606020202030204" pitchFamily="34" charset="0"/>
                <a:ea typeface="Times New Roman" panose="02020603050405020304" pitchFamily="18" charset="0"/>
              </a:rPr>
              <a:t>that coordinate activity (Rosenbloom, 2011; Kotler &amp; Keller, 2016).</a:t>
            </a:r>
          </a:p>
          <a:p>
            <a:pPr marL="0" marR="0">
              <a:lnSpc>
                <a:spcPct val="115000"/>
              </a:lnSpc>
              <a:buNone/>
            </a:pPr>
            <a:endParaRPr lang="en-US" sz="2800" dirty="0">
              <a:effectLst/>
              <a:latin typeface="Times New Roman" panose="02020603050405020304" pitchFamily="18" charset="0"/>
              <a:ea typeface="Times New Roman" panose="02020603050405020304" pitchFamily="18" charset="0"/>
            </a:endParaRPr>
          </a:p>
          <a:p>
            <a:pPr marL="0" marR="0">
              <a:lnSpc>
                <a:spcPct val="115000"/>
              </a:lnSpc>
              <a:buNone/>
            </a:pPr>
            <a:r>
              <a:rPr lang="en-US" sz="1800" dirty="0">
                <a:solidFill>
                  <a:srgbClr val="000000"/>
                </a:solidFill>
                <a:effectLst/>
                <a:latin typeface="Arial Narrow" panose="020B0606020202030204" pitchFamily="34" charset="0"/>
                <a:ea typeface="Times New Roman" panose="02020603050405020304" pitchFamily="18" charset="0"/>
              </a:rPr>
              <a:t> </a:t>
            </a:r>
            <a:r>
              <a:rPr lang="en-US" dirty="0">
                <a:solidFill>
                  <a:srgbClr val="000000"/>
                </a:solidFill>
                <a:latin typeface="Arial Narrow" panose="020B0606020202030204" pitchFamily="34" charset="0"/>
                <a:ea typeface="Times New Roman" panose="02020603050405020304" pitchFamily="18" charset="0"/>
              </a:rPr>
              <a:t>A </a:t>
            </a:r>
            <a:r>
              <a:rPr lang="en-US" sz="1800" dirty="0">
                <a:solidFill>
                  <a:srgbClr val="000000"/>
                </a:solidFill>
                <a:effectLst/>
                <a:latin typeface="Arial Narrow" panose="020B0606020202030204" pitchFamily="34" charset="0"/>
                <a:ea typeface="Times New Roman" panose="02020603050405020304" pitchFamily="18" charset="0"/>
              </a:rPr>
              <a:t>balancing exercise among </a:t>
            </a:r>
            <a:r>
              <a:rPr lang="en-US" sz="1800" b="1" dirty="0">
                <a:solidFill>
                  <a:srgbClr val="000000"/>
                </a:solidFill>
                <a:effectLst/>
                <a:latin typeface="Arial Narrow" panose="020B0606020202030204" pitchFamily="34" charset="0"/>
                <a:ea typeface="Times New Roman" panose="02020603050405020304" pitchFamily="18" charset="0"/>
              </a:rPr>
              <a:t>coverage, control and cost</a:t>
            </a:r>
            <a:r>
              <a:rPr lang="en-US" sz="1800" dirty="0">
                <a:solidFill>
                  <a:srgbClr val="000000"/>
                </a:solidFill>
                <a:effectLst/>
                <a:latin typeface="Arial Narrow" panose="020B0606020202030204" pitchFamily="34" charset="0"/>
                <a:ea typeface="Times New Roman" panose="02020603050405020304" pitchFamily="18" charset="0"/>
              </a:rPr>
              <a:t> (Rosenbloom, 2011; Stern, El </a:t>
            </a:r>
            <a:r>
              <a:rPr lang="en-US" sz="1800" dirty="0" err="1">
                <a:solidFill>
                  <a:srgbClr val="000000"/>
                </a:solidFill>
                <a:effectLst/>
                <a:latin typeface="Arial Narrow" panose="020B0606020202030204" pitchFamily="34" charset="0"/>
                <a:ea typeface="Times New Roman" panose="02020603050405020304" pitchFamily="18" charset="0"/>
              </a:rPr>
              <a:t>Ansary</a:t>
            </a:r>
            <a:r>
              <a:rPr lang="en-US" sz="1800" dirty="0">
                <a:solidFill>
                  <a:srgbClr val="000000"/>
                </a:solidFill>
                <a:effectLst/>
                <a:latin typeface="Arial Narrow" panose="020B0606020202030204" pitchFamily="34" charset="0"/>
                <a:ea typeface="Times New Roman" panose="02020603050405020304" pitchFamily="18" charset="0"/>
              </a:rPr>
              <a:t> &amp; Coughlan, 2012). </a:t>
            </a:r>
          </a:p>
          <a:p>
            <a:pPr marL="0" marR="0">
              <a:lnSpc>
                <a:spcPct val="115000"/>
              </a:lnSpc>
              <a:buNone/>
            </a:pPr>
            <a:endParaRPr lang="en-US" dirty="0">
              <a:solidFill>
                <a:srgbClr val="000000"/>
              </a:solidFill>
              <a:latin typeface="Arial Narrow" panose="020B0606020202030204" pitchFamily="34" charset="0"/>
              <a:ea typeface="Times New Roman" panose="02020603050405020304" pitchFamily="18" charset="0"/>
            </a:endParaRPr>
          </a:p>
          <a:p>
            <a:pPr marL="0" marR="0">
              <a:lnSpc>
                <a:spcPct val="115000"/>
              </a:lnSpc>
              <a:buNone/>
            </a:pPr>
            <a:r>
              <a:rPr lang="en-US" sz="1800" dirty="0">
                <a:solidFill>
                  <a:srgbClr val="000000"/>
                </a:solidFill>
                <a:effectLst/>
                <a:latin typeface="Arial Narrow" panose="020B0606020202030204" pitchFamily="34" charset="0"/>
                <a:ea typeface="Times New Roman" panose="02020603050405020304" pitchFamily="18" charset="0"/>
              </a:rPr>
              <a:t>Kotler &amp; Keller (2016) </a:t>
            </a:r>
            <a:r>
              <a:rPr lang="en-US" sz="1800" b="1" dirty="0" err="1">
                <a:solidFill>
                  <a:srgbClr val="000000"/>
                </a:solidFill>
                <a:effectLst/>
                <a:latin typeface="Arial Narrow" panose="020B0606020202030204" pitchFamily="34" charset="0"/>
                <a:ea typeface="Times New Roman" panose="02020603050405020304" pitchFamily="18" charset="0"/>
              </a:rPr>
              <a:t>emphasise</a:t>
            </a:r>
            <a:r>
              <a:rPr lang="en-US" sz="1800" b="1" dirty="0">
                <a:solidFill>
                  <a:srgbClr val="000000"/>
                </a:solidFill>
                <a:effectLst/>
                <a:latin typeface="Arial Narrow" panose="020B0606020202030204" pitchFamily="34" charset="0"/>
                <a:ea typeface="Times New Roman" panose="02020603050405020304" pitchFamily="18" charset="0"/>
              </a:rPr>
              <a:t> alignment with customer needs and brand strategy</a:t>
            </a:r>
          </a:p>
          <a:p>
            <a:pPr marL="0" marR="0">
              <a:lnSpc>
                <a:spcPct val="115000"/>
              </a:lnSpc>
              <a:buNone/>
            </a:pPr>
            <a:endParaRPr lang="en-US" b="1" dirty="0">
              <a:solidFill>
                <a:srgbClr val="000000"/>
              </a:solidFill>
              <a:latin typeface="Arial Narrow" panose="020B0606020202030204" pitchFamily="34" charset="0"/>
              <a:ea typeface="Times New Roman" panose="02020603050405020304" pitchFamily="18" charset="0"/>
            </a:endParaRPr>
          </a:p>
          <a:p>
            <a:pPr marL="0" marR="0">
              <a:lnSpc>
                <a:spcPct val="115000"/>
              </a:lnSpc>
              <a:buNone/>
            </a:pPr>
            <a:r>
              <a:rPr lang="en-US" sz="1800" dirty="0" err="1">
                <a:solidFill>
                  <a:srgbClr val="000000"/>
                </a:solidFill>
                <a:effectLst/>
                <a:latin typeface="Arial Narrow" panose="020B0606020202030204" pitchFamily="34" charset="0"/>
                <a:ea typeface="Times New Roman" panose="02020603050405020304" pitchFamily="18" charset="0"/>
              </a:rPr>
              <a:t>Mentzer</a:t>
            </a:r>
            <a:r>
              <a:rPr lang="en-US" sz="1800" dirty="0">
                <a:solidFill>
                  <a:srgbClr val="000000"/>
                </a:solidFill>
                <a:effectLst/>
                <a:latin typeface="Arial Narrow" panose="020B0606020202030204" pitchFamily="34" charset="0"/>
                <a:ea typeface="Times New Roman" panose="02020603050405020304" pitchFamily="18" charset="0"/>
              </a:rPr>
              <a:t> &amp; Williams (2001) highlight </a:t>
            </a:r>
            <a:r>
              <a:rPr lang="en-US" sz="1800" b="1" dirty="0">
                <a:solidFill>
                  <a:srgbClr val="000000"/>
                </a:solidFill>
                <a:effectLst/>
                <a:latin typeface="Arial Narrow" panose="020B0606020202030204" pitchFamily="34" charset="0"/>
                <a:ea typeface="Times New Roman" panose="02020603050405020304" pitchFamily="18" charset="0"/>
              </a:rPr>
              <a:t>logistics capabilities as a determinant of feasible designs.</a:t>
            </a:r>
            <a:endParaRPr lang="en-US" sz="2800" b="1" dirty="0">
              <a:effectLst/>
              <a:latin typeface="Times New Roman" panose="02020603050405020304" pitchFamily="18" charset="0"/>
              <a:ea typeface="Times New Roman" panose="02020603050405020304" pitchFamily="18" charset="0"/>
            </a:endParaRPr>
          </a:p>
        </p:txBody>
      </p:sp>
      <p:pic>
        <p:nvPicPr>
          <p:cNvPr id="8" name="Picture 7">
            <a:extLst>
              <a:ext uri="{FF2B5EF4-FFF2-40B4-BE49-F238E27FC236}">
                <a16:creationId xmlns:a16="http://schemas.microsoft.com/office/drawing/2014/main" id="{DEB4802F-3825-7F8D-66BC-FB5B289BB9D2}"/>
              </a:ext>
            </a:extLst>
          </p:cNvPr>
          <p:cNvPicPr>
            <a:picLocks noChangeAspect="1"/>
          </p:cNvPicPr>
          <p:nvPr/>
        </p:nvPicPr>
        <p:blipFill>
          <a:blip r:embed="rId2"/>
          <a:stretch>
            <a:fillRect/>
          </a:stretch>
        </p:blipFill>
        <p:spPr>
          <a:xfrm>
            <a:off x="3439824" y="1007975"/>
            <a:ext cx="2121246" cy="3407569"/>
          </a:xfrm>
          <a:prstGeom prst="rect">
            <a:avLst/>
          </a:prstGeom>
        </p:spPr>
      </p:pic>
      <p:cxnSp>
        <p:nvCxnSpPr>
          <p:cNvPr id="7" name="Straight Arrow Connector 6">
            <a:extLst>
              <a:ext uri="{FF2B5EF4-FFF2-40B4-BE49-F238E27FC236}">
                <a16:creationId xmlns:a16="http://schemas.microsoft.com/office/drawing/2014/main" id="{C5C7E72D-0B1C-230C-12A7-FEC377187313}"/>
              </a:ext>
            </a:extLst>
          </p:cNvPr>
          <p:cNvCxnSpPr>
            <a:cxnSpLocks/>
          </p:cNvCxnSpPr>
          <p:nvPr/>
        </p:nvCxnSpPr>
        <p:spPr>
          <a:xfrm>
            <a:off x="171976" y="682312"/>
            <a:ext cx="11921372" cy="0"/>
          </a:xfrm>
          <a:prstGeom prst="straightConnector1">
            <a:avLst/>
          </a:prstGeom>
        </p:spPr>
        <p:style>
          <a:lnRef idx="2">
            <a:schemeClr val="dk1"/>
          </a:lnRef>
          <a:fillRef idx="0">
            <a:schemeClr val="dk1"/>
          </a:fillRef>
          <a:effectRef idx="1">
            <a:schemeClr val="dk1"/>
          </a:effectRef>
          <a:fontRef idx="minor">
            <a:schemeClr val="tx1"/>
          </a:fontRef>
        </p:style>
      </p:cxnSp>
      <p:sp>
        <p:nvSpPr>
          <p:cNvPr id="10" name="TextBox 9">
            <a:extLst>
              <a:ext uri="{FF2B5EF4-FFF2-40B4-BE49-F238E27FC236}">
                <a16:creationId xmlns:a16="http://schemas.microsoft.com/office/drawing/2014/main" id="{3545181A-BF8D-BA56-D47B-63392467BAD4}"/>
              </a:ext>
            </a:extLst>
          </p:cNvPr>
          <p:cNvSpPr txBox="1"/>
          <p:nvPr/>
        </p:nvSpPr>
        <p:spPr>
          <a:xfrm>
            <a:off x="9631306" y="280813"/>
            <a:ext cx="6097700" cy="428835"/>
          </a:xfrm>
          <a:prstGeom prst="rect">
            <a:avLst/>
          </a:prstGeom>
          <a:noFill/>
        </p:spPr>
        <p:txBody>
          <a:bodyPr wrap="square">
            <a:spAutoFit/>
          </a:bodyPr>
          <a:lstStyle/>
          <a:p>
            <a:pPr>
              <a:lnSpc>
                <a:spcPct val="115000"/>
              </a:lnSpc>
              <a:spcBef>
                <a:spcPts val="800"/>
              </a:spcBef>
              <a:spcAft>
                <a:spcPts val="400"/>
              </a:spcAft>
              <a:buNone/>
            </a:pPr>
            <a:r>
              <a:rPr lang="en-US" sz="2000" b="1" kern="100" dirty="0" err="1">
                <a:effectLst/>
                <a:latin typeface="Arial Black" panose="020B0604020202020204" pitchFamily="34" charset="0"/>
                <a:ea typeface="Times New Roman" panose="02020603050405020304" pitchFamily="18" charset="0"/>
                <a:cs typeface="Arial Black" panose="020B0604020202020204" pitchFamily="34" charset="0"/>
              </a:rPr>
              <a:t>Tehzeeb</a:t>
            </a:r>
            <a:r>
              <a:rPr lang="en-US" sz="2000" b="1" kern="100" dirty="0">
                <a:effectLst/>
                <a:latin typeface="Arial Black" panose="020B0604020202020204" pitchFamily="34" charset="0"/>
                <a:ea typeface="Times New Roman" panose="02020603050405020304" pitchFamily="18" charset="0"/>
                <a:cs typeface="Arial Black" panose="020B0604020202020204" pitchFamily="34" charset="0"/>
              </a:rPr>
              <a:t> Karim</a:t>
            </a:r>
            <a:endParaRPr lang="en-GB" sz="2000" b="1" kern="100" dirty="0">
              <a:effectLst/>
              <a:latin typeface="Arial Black" panose="020B0604020202020204" pitchFamily="34" charset="0"/>
              <a:ea typeface="Times New Roman" panose="02020603050405020304" pitchFamily="18" charset="0"/>
              <a:cs typeface="Arial Black" panose="020B0604020202020204" pitchFamily="34" charset="0"/>
            </a:endParaRPr>
          </a:p>
        </p:txBody>
      </p:sp>
    </p:spTree>
    <p:extLst>
      <p:ext uri="{BB962C8B-B14F-4D97-AF65-F5344CB8AC3E}">
        <p14:creationId xmlns:p14="http://schemas.microsoft.com/office/powerpoint/2010/main" val="28488090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D345837-8824-C0EC-B51A-D2C7C2D57ED4}"/>
              </a:ext>
            </a:extLst>
          </p:cNvPr>
          <p:cNvSpPr txBox="1"/>
          <p:nvPr/>
        </p:nvSpPr>
        <p:spPr>
          <a:xfrm>
            <a:off x="580853" y="1352982"/>
            <a:ext cx="6097700" cy="2159566"/>
          </a:xfrm>
          <a:prstGeom prst="rect">
            <a:avLst/>
          </a:prstGeom>
          <a:noFill/>
        </p:spPr>
        <p:txBody>
          <a:bodyPr wrap="square">
            <a:spAutoFit/>
          </a:bodyPr>
          <a:lstStyle/>
          <a:p>
            <a:pPr>
              <a:lnSpc>
                <a:spcPct val="115000"/>
              </a:lnSpc>
              <a:spcBef>
                <a:spcPts val="800"/>
              </a:spcBef>
              <a:spcAft>
                <a:spcPts val="400"/>
              </a:spcAft>
              <a:buNone/>
            </a:pPr>
            <a:r>
              <a:rPr lang="en-GB" sz="2000" b="1" kern="100" dirty="0">
                <a:solidFill>
                  <a:srgbClr val="0F4761"/>
                </a:solidFill>
                <a:effectLst/>
                <a:latin typeface="Aptos" panose="020B0004020202020204" pitchFamily="34" charset="0"/>
                <a:ea typeface="Times New Roman" panose="02020603050405020304" pitchFamily="18" charset="0"/>
                <a:cs typeface="Times New Roman" panose="02020603050405020304" pitchFamily="18" charset="0"/>
              </a:rPr>
              <a:t>MANAGING CHANNELS</a:t>
            </a:r>
          </a:p>
          <a:p>
            <a:r>
              <a:rPr lang="en-GB" sz="1800" b="1" dirty="0">
                <a:solidFill>
                  <a:srgbClr val="000000"/>
                </a:solidFill>
                <a:effectLst/>
                <a:highlight>
                  <a:srgbClr val="D3D3D3"/>
                </a:highlight>
                <a:latin typeface="Arial Narrow" panose="020B0606020202030204" pitchFamily="34" charset="0"/>
                <a:ea typeface="Aptos" panose="020B0004020202020204" pitchFamily="34" charset="0"/>
                <a:cs typeface="Aptos" panose="020B0004020202020204" pitchFamily="34" charset="0"/>
              </a:rPr>
              <a:t>Synergy and Sustainability </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r>
              <a:rPr lang="en-GB" sz="1800" b="1"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Not Just Intermediaries</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r>
              <a:rPr lang="en-GB" sz="1800" b="1"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Synergy &amp; Value-Creation </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r>
              <a:rPr lang="en-GB" sz="1800" b="1"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Aligned Values</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r>
              <a:rPr lang="en-GB" sz="1800" b="1"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Motivation</a:t>
            </a:r>
            <a:r>
              <a:rPr lang="en-US" b="1" dirty="0">
                <a:solidFill>
                  <a:srgbClr val="000000"/>
                </a:solidFill>
                <a:latin typeface="Arial Narrow" panose="020B0606020202030204" pitchFamily="34" charset="0"/>
                <a:ea typeface="Aptos" panose="020B0004020202020204" pitchFamily="34" charset="0"/>
                <a:cs typeface="Aptos" panose="020B0004020202020204" pitchFamily="34" charset="0"/>
              </a:rPr>
              <a:t>, Monitoring and Evaluation</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r>
              <a:rPr lang="en-GB" sz="1800" b="1"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Integrating Sustainability</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p:txBody>
      </p:sp>
      <p:cxnSp>
        <p:nvCxnSpPr>
          <p:cNvPr id="4" name="Connector: Elbow 3">
            <a:extLst>
              <a:ext uri="{FF2B5EF4-FFF2-40B4-BE49-F238E27FC236}">
                <a16:creationId xmlns:a16="http://schemas.microsoft.com/office/drawing/2014/main" id="{64949DDA-2D32-B28B-F8DF-057576206D3E}"/>
              </a:ext>
            </a:extLst>
          </p:cNvPr>
          <p:cNvCxnSpPr>
            <a:cxnSpLocks/>
          </p:cNvCxnSpPr>
          <p:nvPr/>
        </p:nvCxnSpPr>
        <p:spPr>
          <a:xfrm rot="10800000" flipV="1">
            <a:off x="352405" y="1104893"/>
            <a:ext cx="1390310" cy="1254578"/>
          </a:xfrm>
          <a:prstGeom prst="bentConnector3">
            <a:avLst>
              <a:gd name="adj1" fmla="val 100159"/>
            </a:avLst>
          </a:prstGeom>
        </p:spPr>
        <p:style>
          <a:lnRef idx="2">
            <a:schemeClr val="accent1"/>
          </a:lnRef>
          <a:fillRef idx="0">
            <a:schemeClr val="accent1"/>
          </a:fillRef>
          <a:effectRef idx="1">
            <a:schemeClr val="accent1"/>
          </a:effectRef>
          <a:fontRef idx="minor">
            <a:schemeClr val="tx1"/>
          </a:fontRef>
        </p:style>
      </p:cxnSp>
      <p:cxnSp>
        <p:nvCxnSpPr>
          <p:cNvPr id="6" name="Connector: Elbow 5">
            <a:extLst>
              <a:ext uri="{FF2B5EF4-FFF2-40B4-BE49-F238E27FC236}">
                <a16:creationId xmlns:a16="http://schemas.microsoft.com/office/drawing/2014/main" id="{2645AEC2-2137-712E-5DA0-F74F958DC98F}"/>
              </a:ext>
            </a:extLst>
          </p:cNvPr>
          <p:cNvCxnSpPr>
            <a:cxnSpLocks/>
          </p:cNvCxnSpPr>
          <p:nvPr/>
        </p:nvCxnSpPr>
        <p:spPr>
          <a:xfrm rot="10800000" flipV="1">
            <a:off x="445277" y="1197764"/>
            <a:ext cx="1390310" cy="1254578"/>
          </a:xfrm>
          <a:prstGeom prst="bentConnector3">
            <a:avLst>
              <a:gd name="adj1" fmla="val 100159"/>
            </a:avLst>
          </a:prstGeom>
        </p:spPr>
        <p:style>
          <a:lnRef idx="2">
            <a:schemeClr val="accent1"/>
          </a:lnRef>
          <a:fillRef idx="0">
            <a:schemeClr val="accent1"/>
          </a:fillRef>
          <a:effectRef idx="1">
            <a:schemeClr val="accent1"/>
          </a:effectRef>
          <a:fontRef idx="minor">
            <a:schemeClr val="tx1"/>
          </a:fontRef>
        </p:style>
      </p:cxnSp>
      <p:pic>
        <p:nvPicPr>
          <p:cNvPr id="12" name="Picture 11">
            <a:extLst>
              <a:ext uri="{FF2B5EF4-FFF2-40B4-BE49-F238E27FC236}">
                <a16:creationId xmlns:a16="http://schemas.microsoft.com/office/drawing/2014/main" id="{617CCE04-86A0-7511-7BAE-8D333A2E55D7}"/>
              </a:ext>
            </a:extLst>
          </p:cNvPr>
          <p:cNvPicPr>
            <a:picLocks noChangeAspect="1"/>
          </p:cNvPicPr>
          <p:nvPr/>
        </p:nvPicPr>
        <p:blipFill>
          <a:blip r:embed="rId2"/>
          <a:stretch>
            <a:fillRect/>
          </a:stretch>
        </p:blipFill>
        <p:spPr>
          <a:xfrm>
            <a:off x="1370051" y="4231502"/>
            <a:ext cx="2593029" cy="1942920"/>
          </a:xfrm>
          <a:prstGeom prst="rect">
            <a:avLst/>
          </a:prstGeom>
        </p:spPr>
      </p:pic>
      <p:pic>
        <p:nvPicPr>
          <p:cNvPr id="15" name="Picture 14">
            <a:extLst>
              <a:ext uri="{FF2B5EF4-FFF2-40B4-BE49-F238E27FC236}">
                <a16:creationId xmlns:a16="http://schemas.microsoft.com/office/drawing/2014/main" id="{A04DCAE4-D187-601D-1A57-630326FB9769}"/>
              </a:ext>
            </a:extLst>
          </p:cNvPr>
          <p:cNvPicPr>
            <a:picLocks noChangeAspect="1"/>
          </p:cNvPicPr>
          <p:nvPr/>
        </p:nvPicPr>
        <p:blipFill>
          <a:blip r:embed="rId3"/>
          <a:stretch>
            <a:fillRect/>
          </a:stretch>
        </p:blipFill>
        <p:spPr>
          <a:xfrm>
            <a:off x="4854695" y="3667766"/>
            <a:ext cx="3198495" cy="1919097"/>
          </a:xfrm>
          <a:prstGeom prst="rect">
            <a:avLst/>
          </a:prstGeom>
        </p:spPr>
      </p:pic>
      <p:pic>
        <p:nvPicPr>
          <p:cNvPr id="21" name="Picture 20">
            <a:extLst>
              <a:ext uri="{FF2B5EF4-FFF2-40B4-BE49-F238E27FC236}">
                <a16:creationId xmlns:a16="http://schemas.microsoft.com/office/drawing/2014/main" id="{77FF572D-DE09-8C72-87B9-863933362BC6}"/>
              </a:ext>
            </a:extLst>
          </p:cNvPr>
          <p:cNvPicPr>
            <a:picLocks noChangeAspect="1"/>
          </p:cNvPicPr>
          <p:nvPr/>
        </p:nvPicPr>
        <p:blipFill>
          <a:blip r:embed="rId4"/>
          <a:stretch>
            <a:fillRect/>
          </a:stretch>
        </p:blipFill>
        <p:spPr>
          <a:xfrm>
            <a:off x="6096000" y="1234855"/>
            <a:ext cx="3820583" cy="2149078"/>
          </a:xfrm>
          <a:prstGeom prst="rect">
            <a:avLst/>
          </a:prstGeom>
        </p:spPr>
      </p:pic>
      <p:sp>
        <p:nvSpPr>
          <p:cNvPr id="5" name="TextBox 4">
            <a:extLst>
              <a:ext uri="{FF2B5EF4-FFF2-40B4-BE49-F238E27FC236}">
                <a16:creationId xmlns:a16="http://schemas.microsoft.com/office/drawing/2014/main" id="{70EFE03E-D715-57DA-2620-02DB5CD75C41}"/>
              </a:ext>
            </a:extLst>
          </p:cNvPr>
          <p:cNvSpPr txBox="1"/>
          <p:nvPr/>
        </p:nvSpPr>
        <p:spPr>
          <a:xfrm>
            <a:off x="171976" y="297739"/>
            <a:ext cx="6097700" cy="428835"/>
          </a:xfrm>
          <a:prstGeom prst="rect">
            <a:avLst/>
          </a:prstGeom>
          <a:noFill/>
        </p:spPr>
        <p:txBody>
          <a:bodyPr wrap="square">
            <a:spAutoFit/>
          </a:bodyPr>
          <a:lstStyle/>
          <a:p>
            <a:pPr>
              <a:lnSpc>
                <a:spcPct val="115000"/>
              </a:lnSpc>
              <a:spcBef>
                <a:spcPts val="800"/>
              </a:spcBef>
              <a:spcAft>
                <a:spcPts val="400"/>
              </a:spcAft>
              <a:buNone/>
            </a:pPr>
            <a:r>
              <a:rPr lang="en-GB" sz="2000" b="1" kern="100" dirty="0">
                <a:effectLst/>
                <a:latin typeface="Arial Black" panose="020B0604020202020204" pitchFamily="34" charset="0"/>
                <a:ea typeface="Times New Roman" panose="02020603050405020304" pitchFamily="18" charset="0"/>
                <a:cs typeface="Arial Black" panose="020B0604020202020204" pitchFamily="34" charset="0"/>
              </a:rPr>
              <a:t>Marketing Channels to Deliver Value</a:t>
            </a:r>
          </a:p>
        </p:txBody>
      </p:sp>
      <p:cxnSp>
        <p:nvCxnSpPr>
          <p:cNvPr id="7" name="Straight Arrow Connector 6">
            <a:extLst>
              <a:ext uri="{FF2B5EF4-FFF2-40B4-BE49-F238E27FC236}">
                <a16:creationId xmlns:a16="http://schemas.microsoft.com/office/drawing/2014/main" id="{CEAC96BE-614F-AF22-AB9F-434E68639A45}"/>
              </a:ext>
            </a:extLst>
          </p:cNvPr>
          <p:cNvCxnSpPr>
            <a:cxnSpLocks/>
          </p:cNvCxnSpPr>
          <p:nvPr/>
        </p:nvCxnSpPr>
        <p:spPr>
          <a:xfrm>
            <a:off x="171976" y="682312"/>
            <a:ext cx="11921372" cy="0"/>
          </a:xfrm>
          <a:prstGeom prst="straightConnector1">
            <a:avLst/>
          </a:prstGeom>
        </p:spPr>
        <p:style>
          <a:lnRef idx="2">
            <a:schemeClr val="dk1"/>
          </a:lnRef>
          <a:fillRef idx="0">
            <a:schemeClr val="dk1"/>
          </a:fillRef>
          <a:effectRef idx="1">
            <a:schemeClr val="dk1"/>
          </a:effectRef>
          <a:fontRef idx="minor">
            <a:schemeClr val="tx1"/>
          </a:fontRef>
        </p:style>
      </p:cxnSp>
      <p:sp>
        <p:nvSpPr>
          <p:cNvPr id="9" name="TextBox 8">
            <a:extLst>
              <a:ext uri="{FF2B5EF4-FFF2-40B4-BE49-F238E27FC236}">
                <a16:creationId xmlns:a16="http://schemas.microsoft.com/office/drawing/2014/main" id="{B09FAB50-EEC0-0C68-0E9C-206F532E1F5E}"/>
              </a:ext>
            </a:extLst>
          </p:cNvPr>
          <p:cNvSpPr txBox="1"/>
          <p:nvPr/>
        </p:nvSpPr>
        <p:spPr>
          <a:xfrm>
            <a:off x="9631306" y="280813"/>
            <a:ext cx="6097700" cy="428835"/>
          </a:xfrm>
          <a:prstGeom prst="rect">
            <a:avLst/>
          </a:prstGeom>
          <a:noFill/>
        </p:spPr>
        <p:txBody>
          <a:bodyPr wrap="square">
            <a:spAutoFit/>
          </a:bodyPr>
          <a:lstStyle/>
          <a:p>
            <a:pPr>
              <a:lnSpc>
                <a:spcPct val="115000"/>
              </a:lnSpc>
              <a:spcBef>
                <a:spcPts val="800"/>
              </a:spcBef>
              <a:spcAft>
                <a:spcPts val="400"/>
              </a:spcAft>
              <a:buNone/>
            </a:pPr>
            <a:r>
              <a:rPr lang="en-US" sz="2000" b="1" kern="100" dirty="0" err="1">
                <a:effectLst/>
                <a:latin typeface="Arial Black" panose="020B0604020202020204" pitchFamily="34" charset="0"/>
                <a:ea typeface="Times New Roman" panose="02020603050405020304" pitchFamily="18" charset="0"/>
                <a:cs typeface="Arial Black" panose="020B0604020202020204" pitchFamily="34" charset="0"/>
              </a:rPr>
              <a:t>Tehzeeb</a:t>
            </a:r>
            <a:r>
              <a:rPr lang="en-US" sz="2000" b="1" kern="100" dirty="0">
                <a:effectLst/>
                <a:latin typeface="Arial Black" panose="020B0604020202020204" pitchFamily="34" charset="0"/>
                <a:ea typeface="Times New Roman" panose="02020603050405020304" pitchFamily="18" charset="0"/>
                <a:cs typeface="Arial Black" panose="020B0604020202020204" pitchFamily="34" charset="0"/>
              </a:rPr>
              <a:t> Karim</a:t>
            </a:r>
            <a:endParaRPr lang="en-GB" sz="2000" b="1" kern="100" dirty="0">
              <a:effectLst/>
              <a:latin typeface="Arial Black" panose="020B0604020202020204" pitchFamily="34" charset="0"/>
              <a:ea typeface="Times New Roman" panose="02020603050405020304" pitchFamily="18" charset="0"/>
              <a:cs typeface="Arial Black" panose="020B0604020202020204" pitchFamily="34" charset="0"/>
            </a:endParaRPr>
          </a:p>
        </p:txBody>
      </p:sp>
    </p:spTree>
    <p:extLst>
      <p:ext uri="{BB962C8B-B14F-4D97-AF65-F5344CB8AC3E}">
        <p14:creationId xmlns:p14="http://schemas.microsoft.com/office/powerpoint/2010/main" val="31603376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D345837-8824-C0EC-B51A-D2C7C2D57ED4}"/>
              </a:ext>
            </a:extLst>
          </p:cNvPr>
          <p:cNvSpPr txBox="1"/>
          <p:nvPr/>
        </p:nvSpPr>
        <p:spPr>
          <a:xfrm>
            <a:off x="580853" y="1352982"/>
            <a:ext cx="6097700" cy="1889363"/>
          </a:xfrm>
          <a:prstGeom prst="rect">
            <a:avLst/>
          </a:prstGeom>
          <a:noFill/>
        </p:spPr>
        <p:txBody>
          <a:bodyPr wrap="square">
            <a:spAutoFit/>
          </a:bodyPr>
          <a:lstStyle/>
          <a:p>
            <a:pPr>
              <a:lnSpc>
                <a:spcPct val="115000"/>
              </a:lnSpc>
              <a:spcBef>
                <a:spcPts val="800"/>
              </a:spcBef>
              <a:spcAft>
                <a:spcPts val="400"/>
              </a:spcAft>
              <a:buNone/>
            </a:pPr>
            <a:r>
              <a:rPr lang="en-GB" sz="2000" b="1" kern="100" dirty="0">
                <a:solidFill>
                  <a:srgbClr val="0F4761"/>
                </a:solidFill>
                <a:effectLst/>
                <a:latin typeface="Aptos" panose="020B0004020202020204" pitchFamily="34" charset="0"/>
                <a:ea typeface="Times New Roman" panose="02020603050405020304" pitchFamily="18" charset="0"/>
                <a:cs typeface="Times New Roman" panose="02020603050405020304" pitchFamily="18" charset="0"/>
              </a:rPr>
              <a:t>MANAGING CHANNELS</a:t>
            </a:r>
            <a:endParaRPr lang="en-US" sz="2000" b="1" kern="100" dirty="0">
              <a:solidFill>
                <a:srgbClr val="0F4761"/>
              </a:solidFill>
              <a:effectLst/>
              <a:latin typeface="Aptos" panose="020B0004020202020204" pitchFamily="34" charset="0"/>
              <a:ea typeface="Times New Roman" panose="02020603050405020304" pitchFamily="18" charset="0"/>
              <a:cs typeface="Times New Roman" panose="02020603050405020304" pitchFamily="18" charset="0"/>
            </a:endParaRPr>
          </a:p>
          <a:p>
            <a:pPr>
              <a:lnSpc>
                <a:spcPct val="115000"/>
              </a:lnSpc>
              <a:spcBef>
                <a:spcPts val="800"/>
              </a:spcBef>
              <a:spcAft>
                <a:spcPts val="400"/>
              </a:spcAft>
              <a:buNone/>
            </a:pPr>
            <a:r>
              <a:rPr lang="en-US" sz="2000" b="1" kern="100" dirty="0">
                <a:solidFill>
                  <a:srgbClr val="0F4761"/>
                </a:solidFill>
                <a:latin typeface="Aptos" panose="020B0004020202020204" pitchFamily="34" charset="0"/>
                <a:cs typeface="Times New Roman" panose="02020603050405020304" pitchFamily="18" charset="0"/>
              </a:rPr>
              <a:t>             </a:t>
            </a:r>
          </a:p>
          <a:p>
            <a:pPr>
              <a:lnSpc>
                <a:spcPct val="115000"/>
              </a:lnSpc>
              <a:spcBef>
                <a:spcPts val="800"/>
              </a:spcBef>
              <a:spcAft>
                <a:spcPts val="400"/>
              </a:spcAft>
              <a:buNone/>
            </a:pPr>
            <a:r>
              <a:rPr lang="en-US" sz="2000" b="1" kern="100" dirty="0">
                <a:solidFill>
                  <a:srgbClr val="0F4761"/>
                </a:solidFill>
                <a:latin typeface="Aptos" panose="020B0004020202020204" pitchFamily="34" charset="0"/>
                <a:cs typeface="Times New Roman" panose="02020603050405020304" pitchFamily="18" charset="0"/>
              </a:rPr>
              <a:t> </a:t>
            </a:r>
            <a:r>
              <a:rPr lang="en-US" sz="4800" dirty="0">
                <a:latin typeface="Times New Roman" panose="02020603050405020304" pitchFamily="18" charset="0"/>
              </a:rPr>
              <a:t>         Questions ?  </a:t>
            </a:r>
          </a:p>
        </p:txBody>
      </p:sp>
      <p:cxnSp>
        <p:nvCxnSpPr>
          <p:cNvPr id="4" name="Connector: Elbow 3">
            <a:extLst>
              <a:ext uri="{FF2B5EF4-FFF2-40B4-BE49-F238E27FC236}">
                <a16:creationId xmlns:a16="http://schemas.microsoft.com/office/drawing/2014/main" id="{64949DDA-2D32-B28B-F8DF-057576206D3E}"/>
              </a:ext>
            </a:extLst>
          </p:cNvPr>
          <p:cNvCxnSpPr>
            <a:cxnSpLocks/>
          </p:cNvCxnSpPr>
          <p:nvPr/>
        </p:nvCxnSpPr>
        <p:spPr>
          <a:xfrm rot="10800000" flipV="1">
            <a:off x="352405" y="1104893"/>
            <a:ext cx="1390310" cy="1254578"/>
          </a:xfrm>
          <a:prstGeom prst="bentConnector3">
            <a:avLst>
              <a:gd name="adj1" fmla="val 100159"/>
            </a:avLst>
          </a:prstGeom>
        </p:spPr>
        <p:style>
          <a:lnRef idx="2">
            <a:schemeClr val="accent1"/>
          </a:lnRef>
          <a:fillRef idx="0">
            <a:schemeClr val="accent1"/>
          </a:fillRef>
          <a:effectRef idx="1">
            <a:schemeClr val="accent1"/>
          </a:effectRef>
          <a:fontRef idx="minor">
            <a:schemeClr val="tx1"/>
          </a:fontRef>
        </p:style>
      </p:cxnSp>
      <p:cxnSp>
        <p:nvCxnSpPr>
          <p:cNvPr id="6" name="Connector: Elbow 5">
            <a:extLst>
              <a:ext uri="{FF2B5EF4-FFF2-40B4-BE49-F238E27FC236}">
                <a16:creationId xmlns:a16="http://schemas.microsoft.com/office/drawing/2014/main" id="{2645AEC2-2137-712E-5DA0-F74F958DC98F}"/>
              </a:ext>
            </a:extLst>
          </p:cNvPr>
          <p:cNvCxnSpPr>
            <a:cxnSpLocks/>
          </p:cNvCxnSpPr>
          <p:nvPr/>
        </p:nvCxnSpPr>
        <p:spPr>
          <a:xfrm rot="10800000" flipV="1">
            <a:off x="445277" y="1197764"/>
            <a:ext cx="1390310" cy="1254578"/>
          </a:xfrm>
          <a:prstGeom prst="bentConnector3">
            <a:avLst>
              <a:gd name="adj1" fmla="val 100159"/>
            </a:avLst>
          </a:prstGeom>
        </p:spPr>
        <p:style>
          <a:lnRef idx="2">
            <a:schemeClr val="accent1"/>
          </a:lnRef>
          <a:fillRef idx="0">
            <a:schemeClr val="accent1"/>
          </a:fillRef>
          <a:effectRef idx="1">
            <a:schemeClr val="accent1"/>
          </a:effectRef>
          <a:fontRef idx="minor">
            <a:schemeClr val="tx1"/>
          </a:fontRef>
        </p:style>
      </p:cxnSp>
      <p:pic>
        <p:nvPicPr>
          <p:cNvPr id="12" name="Picture 11">
            <a:extLst>
              <a:ext uri="{FF2B5EF4-FFF2-40B4-BE49-F238E27FC236}">
                <a16:creationId xmlns:a16="http://schemas.microsoft.com/office/drawing/2014/main" id="{617CCE04-86A0-7511-7BAE-8D333A2E55D7}"/>
              </a:ext>
            </a:extLst>
          </p:cNvPr>
          <p:cNvPicPr>
            <a:picLocks noChangeAspect="1"/>
          </p:cNvPicPr>
          <p:nvPr/>
        </p:nvPicPr>
        <p:blipFill>
          <a:blip r:embed="rId2"/>
          <a:stretch>
            <a:fillRect/>
          </a:stretch>
        </p:blipFill>
        <p:spPr>
          <a:xfrm>
            <a:off x="1370051" y="4231502"/>
            <a:ext cx="2593029" cy="1942920"/>
          </a:xfrm>
          <a:prstGeom prst="rect">
            <a:avLst/>
          </a:prstGeom>
        </p:spPr>
      </p:pic>
      <p:pic>
        <p:nvPicPr>
          <p:cNvPr id="15" name="Picture 14">
            <a:extLst>
              <a:ext uri="{FF2B5EF4-FFF2-40B4-BE49-F238E27FC236}">
                <a16:creationId xmlns:a16="http://schemas.microsoft.com/office/drawing/2014/main" id="{A04DCAE4-D187-601D-1A57-630326FB9769}"/>
              </a:ext>
            </a:extLst>
          </p:cNvPr>
          <p:cNvPicPr>
            <a:picLocks noChangeAspect="1"/>
          </p:cNvPicPr>
          <p:nvPr/>
        </p:nvPicPr>
        <p:blipFill>
          <a:blip r:embed="rId3"/>
          <a:stretch>
            <a:fillRect/>
          </a:stretch>
        </p:blipFill>
        <p:spPr>
          <a:xfrm>
            <a:off x="4854695" y="3667766"/>
            <a:ext cx="3198495" cy="1919097"/>
          </a:xfrm>
          <a:prstGeom prst="rect">
            <a:avLst/>
          </a:prstGeom>
        </p:spPr>
      </p:pic>
      <p:pic>
        <p:nvPicPr>
          <p:cNvPr id="21" name="Picture 20">
            <a:extLst>
              <a:ext uri="{FF2B5EF4-FFF2-40B4-BE49-F238E27FC236}">
                <a16:creationId xmlns:a16="http://schemas.microsoft.com/office/drawing/2014/main" id="{77FF572D-DE09-8C72-87B9-863933362BC6}"/>
              </a:ext>
            </a:extLst>
          </p:cNvPr>
          <p:cNvPicPr>
            <a:picLocks noChangeAspect="1"/>
          </p:cNvPicPr>
          <p:nvPr/>
        </p:nvPicPr>
        <p:blipFill>
          <a:blip r:embed="rId4"/>
          <a:stretch>
            <a:fillRect/>
          </a:stretch>
        </p:blipFill>
        <p:spPr>
          <a:xfrm>
            <a:off x="6096000" y="1234855"/>
            <a:ext cx="3820583" cy="2149078"/>
          </a:xfrm>
          <a:prstGeom prst="rect">
            <a:avLst/>
          </a:prstGeom>
        </p:spPr>
      </p:pic>
      <p:sp>
        <p:nvSpPr>
          <p:cNvPr id="5" name="TextBox 4">
            <a:extLst>
              <a:ext uri="{FF2B5EF4-FFF2-40B4-BE49-F238E27FC236}">
                <a16:creationId xmlns:a16="http://schemas.microsoft.com/office/drawing/2014/main" id="{70EFE03E-D715-57DA-2620-02DB5CD75C41}"/>
              </a:ext>
            </a:extLst>
          </p:cNvPr>
          <p:cNvSpPr txBox="1"/>
          <p:nvPr/>
        </p:nvSpPr>
        <p:spPr>
          <a:xfrm>
            <a:off x="171976" y="297739"/>
            <a:ext cx="6097700" cy="428835"/>
          </a:xfrm>
          <a:prstGeom prst="rect">
            <a:avLst/>
          </a:prstGeom>
          <a:noFill/>
        </p:spPr>
        <p:txBody>
          <a:bodyPr wrap="square">
            <a:spAutoFit/>
          </a:bodyPr>
          <a:lstStyle/>
          <a:p>
            <a:pPr>
              <a:lnSpc>
                <a:spcPct val="115000"/>
              </a:lnSpc>
              <a:spcBef>
                <a:spcPts val="800"/>
              </a:spcBef>
              <a:spcAft>
                <a:spcPts val="400"/>
              </a:spcAft>
              <a:buNone/>
            </a:pPr>
            <a:r>
              <a:rPr lang="en-GB" sz="2000" b="1" kern="100" dirty="0">
                <a:effectLst/>
                <a:latin typeface="Arial Black" panose="020B0604020202020204" pitchFamily="34" charset="0"/>
                <a:ea typeface="Times New Roman" panose="02020603050405020304" pitchFamily="18" charset="0"/>
                <a:cs typeface="Arial Black" panose="020B0604020202020204" pitchFamily="34" charset="0"/>
              </a:rPr>
              <a:t>Marketing Channels to Deliver Value</a:t>
            </a:r>
          </a:p>
        </p:txBody>
      </p:sp>
      <p:cxnSp>
        <p:nvCxnSpPr>
          <p:cNvPr id="7" name="Straight Arrow Connector 6">
            <a:extLst>
              <a:ext uri="{FF2B5EF4-FFF2-40B4-BE49-F238E27FC236}">
                <a16:creationId xmlns:a16="http://schemas.microsoft.com/office/drawing/2014/main" id="{CEAC96BE-614F-AF22-AB9F-434E68639A45}"/>
              </a:ext>
            </a:extLst>
          </p:cNvPr>
          <p:cNvCxnSpPr>
            <a:cxnSpLocks/>
          </p:cNvCxnSpPr>
          <p:nvPr/>
        </p:nvCxnSpPr>
        <p:spPr>
          <a:xfrm>
            <a:off x="171976" y="682312"/>
            <a:ext cx="11921372" cy="0"/>
          </a:xfrm>
          <a:prstGeom prst="straightConnector1">
            <a:avLst/>
          </a:prstGeom>
        </p:spPr>
        <p:style>
          <a:lnRef idx="2">
            <a:schemeClr val="dk1"/>
          </a:lnRef>
          <a:fillRef idx="0">
            <a:schemeClr val="dk1"/>
          </a:fillRef>
          <a:effectRef idx="1">
            <a:schemeClr val="dk1"/>
          </a:effectRef>
          <a:fontRef idx="minor">
            <a:schemeClr val="tx1"/>
          </a:fontRef>
        </p:style>
      </p:cxnSp>
      <p:sp>
        <p:nvSpPr>
          <p:cNvPr id="9" name="TextBox 8">
            <a:extLst>
              <a:ext uri="{FF2B5EF4-FFF2-40B4-BE49-F238E27FC236}">
                <a16:creationId xmlns:a16="http://schemas.microsoft.com/office/drawing/2014/main" id="{B09FAB50-EEC0-0C68-0E9C-206F532E1F5E}"/>
              </a:ext>
            </a:extLst>
          </p:cNvPr>
          <p:cNvSpPr txBox="1"/>
          <p:nvPr/>
        </p:nvSpPr>
        <p:spPr>
          <a:xfrm>
            <a:off x="9631306" y="280813"/>
            <a:ext cx="6097700" cy="428835"/>
          </a:xfrm>
          <a:prstGeom prst="rect">
            <a:avLst/>
          </a:prstGeom>
          <a:noFill/>
        </p:spPr>
        <p:txBody>
          <a:bodyPr wrap="square">
            <a:spAutoFit/>
          </a:bodyPr>
          <a:lstStyle/>
          <a:p>
            <a:pPr>
              <a:lnSpc>
                <a:spcPct val="115000"/>
              </a:lnSpc>
              <a:spcBef>
                <a:spcPts val="800"/>
              </a:spcBef>
              <a:spcAft>
                <a:spcPts val="400"/>
              </a:spcAft>
              <a:buNone/>
            </a:pPr>
            <a:r>
              <a:rPr lang="en-US" sz="2000" b="1" kern="100" dirty="0" err="1">
                <a:effectLst/>
                <a:latin typeface="Arial Black" panose="020B0604020202020204" pitchFamily="34" charset="0"/>
                <a:ea typeface="Times New Roman" panose="02020603050405020304" pitchFamily="18" charset="0"/>
                <a:cs typeface="Arial Black" panose="020B0604020202020204" pitchFamily="34" charset="0"/>
              </a:rPr>
              <a:t>Tehzeeb</a:t>
            </a:r>
            <a:r>
              <a:rPr lang="en-US" sz="2000" b="1" kern="100" dirty="0">
                <a:effectLst/>
                <a:latin typeface="Arial Black" panose="020B0604020202020204" pitchFamily="34" charset="0"/>
                <a:ea typeface="Times New Roman" panose="02020603050405020304" pitchFamily="18" charset="0"/>
                <a:cs typeface="Arial Black" panose="020B0604020202020204" pitchFamily="34" charset="0"/>
              </a:rPr>
              <a:t> Karim</a:t>
            </a:r>
            <a:endParaRPr lang="en-GB" sz="2000" b="1" kern="100" dirty="0">
              <a:effectLst/>
              <a:latin typeface="Arial Black" panose="020B0604020202020204" pitchFamily="34" charset="0"/>
              <a:ea typeface="Times New Roman" panose="02020603050405020304" pitchFamily="18" charset="0"/>
              <a:cs typeface="Arial Black" panose="020B0604020202020204" pitchFamily="34" charset="0"/>
            </a:endParaRPr>
          </a:p>
        </p:txBody>
      </p:sp>
    </p:spTree>
    <p:extLst>
      <p:ext uri="{BB962C8B-B14F-4D97-AF65-F5344CB8AC3E}">
        <p14:creationId xmlns:p14="http://schemas.microsoft.com/office/powerpoint/2010/main" val="40865794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Connector: Elbow 6">
            <a:extLst>
              <a:ext uri="{FF2B5EF4-FFF2-40B4-BE49-F238E27FC236}">
                <a16:creationId xmlns:a16="http://schemas.microsoft.com/office/drawing/2014/main" id="{1900B2C9-4DA0-7A98-8ED0-ED97986CFA34}"/>
              </a:ext>
            </a:extLst>
          </p:cNvPr>
          <p:cNvCxnSpPr>
            <a:cxnSpLocks/>
          </p:cNvCxnSpPr>
          <p:nvPr/>
        </p:nvCxnSpPr>
        <p:spPr>
          <a:xfrm rot="10800000" flipV="1">
            <a:off x="352405" y="1104893"/>
            <a:ext cx="1390310" cy="1254578"/>
          </a:xfrm>
          <a:prstGeom prst="bentConnector3">
            <a:avLst>
              <a:gd name="adj1" fmla="val 100159"/>
            </a:avLst>
          </a:prstGeom>
        </p:spPr>
        <p:style>
          <a:lnRef idx="2">
            <a:schemeClr val="accent1"/>
          </a:lnRef>
          <a:fillRef idx="0">
            <a:schemeClr val="accent1"/>
          </a:fillRef>
          <a:effectRef idx="1">
            <a:schemeClr val="accent1"/>
          </a:effectRef>
          <a:fontRef idx="minor">
            <a:schemeClr val="tx1"/>
          </a:fontRef>
        </p:style>
      </p:cxnSp>
      <p:cxnSp>
        <p:nvCxnSpPr>
          <p:cNvPr id="9" name="Connector: Elbow 8">
            <a:extLst>
              <a:ext uri="{FF2B5EF4-FFF2-40B4-BE49-F238E27FC236}">
                <a16:creationId xmlns:a16="http://schemas.microsoft.com/office/drawing/2014/main" id="{13DFBD4E-46CA-5BE6-6B5B-AB6C0C5FA61F}"/>
              </a:ext>
            </a:extLst>
          </p:cNvPr>
          <p:cNvCxnSpPr>
            <a:cxnSpLocks/>
          </p:cNvCxnSpPr>
          <p:nvPr/>
        </p:nvCxnSpPr>
        <p:spPr>
          <a:xfrm rot="10800000" flipV="1">
            <a:off x="445277" y="1197764"/>
            <a:ext cx="1390310" cy="1254578"/>
          </a:xfrm>
          <a:prstGeom prst="bentConnector3">
            <a:avLst>
              <a:gd name="adj1" fmla="val 100159"/>
            </a:avLst>
          </a:prstGeom>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0EF900AE-7AA9-D7CD-BCF1-87181CF71D9D}"/>
              </a:ext>
            </a:extLst>
          </p:cNvPr>
          <p:cNvSpPr txBox="1"/>
          <p:nvPr/>
        </p:nvSpPr>
        <p:spPr>
          <a:xfrm>
            <a:off x="171976" y="297739"/>
            <a:ext cx="6097700" cy="428835"/>
          </a:xfrm>
          <a:prstGeom prst="rect">
            <a:avLst/>
          </a:prstGeom>
          <a:noFill/>
        </p:spPr>
        <p:txBody>
          <a:bodyPr wrap="square">
            <a:spAutoFit/>
          </a:bodyPr>
          <a:lstStyle/>
          <a:p>
            <a:pPr>
              <a:lnSpc>
                <a:spcPct val="115000"/>
              </a:lnSpc>
              <a:spcBef>
                <a:spcPts val="800"/>
              </a:spcBef>
              <a:spcAft>
                <a:spcPts val="400"/>
              </a:spcAft>
              <a:buNone/>
            </a:pPr>
            <a:r>
              <a:rPr lang="en-GB" sz="2000" b="1" kern="100" dirty="0">
                <a:effectLst/>
                <a:latin typeface="Arial Black" panose="020B0604020202020204" pitchFamily="34" charset="0"/>
                <a:ea typeface="Times New Roman" panose="02020603050405020304" pitchFamily="18" charset="0"/>
                <a:cs typeface="Arial Black" panose="020B0604020202020204" pitchFamily="34" charset="0"/>
              </a:rPr>
              <a:t>Marketing Channels to Deliver Value</a:t>
            </a:r>
          </a:p>
        </p:txBody>
      </p:sp>
      <p:pic>
        <p:nvPicPr>
          <p:cNvPr id="11" name="Picture 10">
            <a:extLst>
              <a:ext uri="{FF2B5EF4-FFF2-40B4-BE49-F238E27FC236}">
                <a16:creationId xmlns:a16="http://schemas.microsoft.com/office/drawing/2014/main" id="{43EE2C52-CF08-B45F-6FA1-BAD87F23F7B0}"/>
              </a:ext>
            </a:extLst>
          </p:cNvPr>
          <p:cNvPicPr>
            <a:picLocks noChangeAspect="1"/>
          </p:cNvPicPr>
          <p:nvPr/>
        </p:nvPicPr>
        <p:blipFill>
          <a:blip r:embed="rId2"/>
          <a:stretch>
            <a:fillRect/>
          </a:stretch>
        </p:blipFill>
        <p:spPr>
          <a:xfrm>
            <a:off x="171976" y="792279"/>
            <a:ext cx="8502578" cy="5868568"/>
          </a:xfrm>
          <a:prstGeom prst="rect">
            <a:avLst/>
          </a:prstGeom>
        </p:spPr>
      </p:pic>
      <p:sp>
        <p:nvSpPr>
          <p:cNvPr id="14" name="TextBox 13">
            <a:extLst>
              <a:ext uri="{FF2B5EF4-FFF2-40B4-BE49-F238E27FC236}">
                <a16:creationId xmlns:a16="http://schemas.microsoft.com/office/drawing/2014/main" id="{E8E03F60-AC4F-5A5C-5ABA-0E166ACBD30F}"/>
              </a:ext>
            </a:extLst>
          </p:cNvPr>
          <p:cNvSpPr txBox="1"/>
          <p:nvPr/>
        </p:nvSpPr>
        <p:spPr>
          <a:xfrm>
            <a:off x="9631306" y="280813"/>
            <a:ext cx="6097700" cy="428835"/>
          </a:xfrm>
          <a:prstGeom prst="rect">
            <a:avLst/>
          </a:prstGeom>
          <a:noFill/>
        </p:spPr>
        <p:txBody>
          <a:bodyPr wrap="square">
            <a:spAutoFit/>
          </a:bodyPr>
          <a:lstStyle/>
          <a:p>
            <a:pPr>
              <a:lnSpc>
                <a:spcPct val="115000"/>
              </a:lnSpc>
              <a:spcBef>
                <a:spcPts val="800"/>
              </a:spcBef>
              <a:spcAft>
                <a:spcPts val="400"/>
              </a:spcAft>
              <a:buNone/>
            </a:pPr>
            <a:r>
              <a:rPr lang="en-US" sz="2000" b="1" kern="100" dirty="0" err="1">
                <a:effectLst/>
                <a:latin typeface="Arial Black" panose="020B0604020202020204" pitchFamily="34" charset="0"/>
                <a:ea typeface="Times New Roman" panose="02020603050405020304" pitchFamily="18" charset="0"/>
                <a:cs typeface="Arial Black" panose="020B0604020202020204" pitchFamily="34" charset="0"/>
              </a:rPr>
              <a:t>Tehzeeb</a:t>
            </a:r>
            <a:r>
              <a:rPr lang="en-US" sz="2000" b="1" kern="100" dirty="0">
                <a:effectLst/>
                <a:latin typeface="Arial Black" panose="020B0604020202020204" pitchFamily="34" charset="0"/>
                <a:ea typeface="Times New Roman" panose="02020603050405020304" pitchFamily="18" charset="0"/>
                <a:cs typeface="Arial Black" panose="020B0604020202020204" pitchFamily="34" charset="0"/>
              </a:rPr>
              <a:t> Karim</a:t>
            </a:r>
            <a:endParaRPr lang="en-GB" sz="2000" b="1" kern="100" dirty="0">
              <a:effectLst/>
              <a:latin typeface="Arial Black" panose="020B0604020202020204" pitchFamily="34" charset="0"/>
              <a:ea typeface="Times New Roman" panose="02020603050405020304" pitchFamily="18" charset="0"/>
              <a:cs typeface="Arial Black" panose="020B0604020202020204" pitchFamily="34" charset="0"/>
            </a:endParaRPr>
          </a:p>
        </p:txBody>
      </p:sp>
      <p:cxnSp>
        <p:nvCxnSpPr>
          <p:cNvPr id="2" name="Straight Arrow Connector 1">
            <a:extLst>
              <a:ext uri="{FF2B5EF4-FFF2-40B4-BE49-F238E27FC236}">
                <a16:creationId xmlns:a16="http://schemas.microsoft.com/office/drawing/2014/main" id="{87DBC98E-3F59-8C42-5050-994E60ADC55B}"/>
              </a:ext>
            </a:extLst>
          </p:cNvPr>
          <p:cNvCxnSpPr>
            <a:cxnSpLocks/>
          </p:cNvCxnSpPr>
          <p:nvPr/>
        </p:nvCxnSpPr>
        <p:spPr>
          <a:xfrm>
            <a:off x="171976" y="682312"/>
            <a:ext cx="11921372" cy="0"/>
          </a:xfrm>
          <a:prstGeom prst="straightConnector1">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2397965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55BF474-1C34-2D86-3B3B-2A48B87009F5}"/>
              </a:ext>
            </a:extLst>
          </p:cNvPr>
          <p:cNvPicPr>
            <a:picLocks noChangeAspect="1"/>
          </p:cNvPicPr>
          <p:nvPr/>
        </p:nvPicPr>
        <p:blipFill>
          <a:blip r:embed="rId2"/>
          <a:srcRect l="199" t="-20930" r="-199" b="20930"/>
          <a:stretch>
            <a:fillRect/>
          </a:stretch>
        </p:blipFill>
        <p:spPr>
          <a:xfrm>
            <a:off x="5230246" y="703318"/>
            <a:ext cx="4275413" cy="4266394"/>
          </a:xfrm>
          <a:prstGeom prst="rect">
            <a:avLst/>
          </a:prstGeom>
        </p:spPr>
      </p:pic>
      <p:sp>
        <p:nvSpPr>
          <p:cNvPr id="5" name="TextBox 4">
            <a:extLst>
              <a:ext uri="{FF2B5EF4-FFF2-40B4-BE49-F238E27FC236}">
                <a16:creationId xmlns:a16="http://schemas.microsoft.com/office/drawing/2014/main" id="{C83F3D4B-DA9F-4B51-D723-A024FA2FDA0C}"/>
              </a:ext>
            </a:extLst>
          </p:cNvPr>
          <p:cNvSpPr txBox="1"/>
          <p:nvPr/>
        </p:nvSpPr>
        <p:spPr>
          <a:xfrm>
            <a:off x="563855" y="1318960"/>
            <a:ext cx="6097700" cy="1328569"/>
          </a:xfrm>
          <a:prstGeom prst="rect">
            <a:avLst/>
          </a:prstGeom>
          <a:noFill/>
        </p:spPr>
        <p:txBody>
          <a:bodyPr wrap="square">
            <a:spAutoFit/>
          </a:bodyPr>
          <a:lstStyle/>
          <a:p>
            <a:pPr>
              <a:lnSpc>
                <a:spcPct val="115000"/>
              </a:lnSpc>
              <a:spcBef>
                <a:spcPts val="800"/>
              </a:spcBef>
              <a:spcAft>
                <a:spcPts val="400"/>
              </a:spcAft>
              <a:buNone/>
            </a:pPr>
            <a:r>
              <a:rPr lang="en-GB" sz="2000" b="1" kern="100" dirty="0">
                <a:solidFill>
                  <a:srgbClr val="0F4761"/>
                </a:solidFill>
                <a:effectLst/>
                <a:latin typeface="Aptos" panose="020B0004020202020204" pitchFamily="34" charset="0"/>
                <a:ea typeface="Times New Roman" panose="02020603050405020304" pitchFamily="18" charset="0"/>
                <a:cs typeface="Times New Roman" panose="02020603050405020304" pitchFamily="18" charset="0"/>
              </a:rPr>
              <a:t>CONCEPTS AND DEFINITIONS</a:t>
            </a:r>
          </a:p>
          <a:p>
            <a:pPr marL="342900" lvl="0" indent="-342900">
              <a:buSzPts val="1000"/>
              <a:buFont typeface="Symbol" pitchFamily="2" charset="2"/>
              <a:buChar char=""/>
              <a:tabLst>
                <a:tab pos="457200" algn="l"/>
              </a:tabLst>
            </a:pPr>
            <a:r>
              <a:rPr lang="en-GB" sz="1800" dirty="0">
                <a:effectLst/>
                <a:latin typeface="Times New Roman" panose="02020603050405020304" pitchFamily="18" charset="0"/>
                <a:ea typeface="Times New Roman" panose="02020603050405020304" pitchFamily="18" charset="0"/>
              </a:rPr>
              <a:t>Definition of marketing channels</a:t>
            </a:r>
          </a:p>
          <a:p>
            <a:pPr marL="342900" lvl="0" indent="-342900">
              <a:buSzPts val="1000"/>
              <a:buFont typeface="Symbol" pitchFamily="2" charset="2"/>
              <a:buChar char=""/>
              <a:tabLst>
                <a:tab pos="457200" algn="l"/>
              </a:tabLst>
            </a:pPr>
            <a:r>
              <a:rPr lang="en-GB" sz="1800" dirty="0">
                <a:effectLst/>
                <a:latin typeface="Times New Roman" panose="02020603050405020304" pitchFamily="18" charset="0"/>
                <a:ea typeface="Times New Roman" panose="02020603050405020304" pitchFamily="18" charset="0"/>
              </a:rPr>
              <a:t>Role of intermediaries in bridging producers and consumers</a:t>
            </a:r>
          </a:p>
          <a:p>
            <a:pPr marL="342900" lvl="0" indent="-342900">
              <a:buSzPts val="1000"/>
              <a:buFont typeface="Symbol" pitchFamily="2" charset="2"/>
              <a:buChar char=""/>
              <a:tabLst>
                <a:tab pos="457200" algn="l"/>
              </a:tabLst>
            </a:pPr>
            <a:r>
              <a:rPr lang="en-GB" sz="1800" dirty="0">
                <a:effectLst/>
                <a:latin typeface="Times New Roman" panose="02020603050405020304" pitchFamily="18" charset="0"/>
                <a:ea typeface="Times New Roman" panose="02020603050405020304" pitchFamily="18" charset="0"/>
              </a:rPr>
              <a:t>Channel levels (direct, indirect, multichannel)</a:t>
            </a:r>
          </a:p>
        </p:txBody>
      </p:sp>
      <p:cxnSp>
        <p:nvCxnSpPr>
          <p:cNvPr id="7" name="Connector: Elbow 6">
            <a:extLst>
              <a:ext uri="{FF2B5EF4-FFF2-40B4-BE49-F238E27FC236}">
                <a16:creationId xmlns:a16="http://schemas.microsoft.com/office/drawing/2014/main" id="{1900B2C9-4DA0-7A98-8ED0-ED97986CFA34}"/>
              </a:ext>
            </a:extLst>
          </p:cNvPr>
          <p:cNvCxnSpPr>
            <a:cxnSpLocks/>
          </p:cNvCxnSpPr>
          <p:nvPr/>
        </p:nvCxnSpPr>
        <p:spPr>
          <a:xfrm rot="10800000" flipV="1">
            <a:off x="352405" y="1104893"/>
            <a:ext cx="1390310" cy="1254578"/>
          </a:xfrm>
          <a:prstGeom prst="bentConnector3">
            <a:avLst>
              <a:gd name="adj1" fmla="val 100159"/>
            </a:avLst>
          </a:prstGeom>
        </p:spPr>
        <p:style>
          <a:lnRef idx="2">
            <a:schemeClr val="accent1"/>
          </a:lnRef>
          <a:fillRef idx="0">
            <a:schemeClr val="accent1"/>
          </a:fillRef>
          <a:effectRef idx="1">
            <a:schemeClr val="accent1"/>
          </a:effectRef>
          <a:fontRef idx="minor">
            <a:schemeClr val="tx1"/>
          </a:fontRef>
        </p:style>
      </p:cxnSp>
      <p:cxnSp>
        <p:nvCxnSpPr>
          <p:cNvPr id="9" name="Connector: Elbow 8">
            <a:extLst>
              <a:ext uri="{FF2B5EF4-FFF2-40B4-BE49-F238E27FC236}">
                <a16:creationId xmlns:a16="http://schemas.microsoft.com/office/drawing/2014/main" id="{13DFBD4E-46CA-5BE6-6B5B-AB6C0C5FA61F}"/>
              </a:ext>
            </a:extLst>
          </p:cNvPr>
          <p:cNvCxnSpPr>
            <a:cxnSpLocks/>
          </p:cNvCxnSpPr>
          <p:nvPr/>
        </p:nvCxnSpPr>
        <p:spPr>
          <a:xfrm rot="10800000" flipV="1">
            <a:off x="445277" y="1197764"/>
            <a:ext cx="1390310" cy="1254578"/>
          </a:xfrm>
          <a:prstGeom prst="bentConnector3">
            <a:avLst>
              <a:gd name="adj1" fmla="val 100159"/>
            </a:avLst>
          </a:prstGeom>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0EF900AE-7AA9-D7CD-BCF1-87181CF71D9D}"/>
              </a:ext>
            </a:extLst>
          </p:cNvPr>
          <p:cNvSpPr txBox="1"/>
          <p:nvPr/>
        </p:nvSpPr>
        <p:spPr>
          <a:xfrm>
            <a:off x="171976" y="297739"/>
            <a:ext cx="6097700" cy="428835"/>
          </a:xfrm>
          <a:prstGeom prst="rect">
            <a:avLst/>
          </a:prstGeom>
          <a:noFill/>
        </p:spPr>
        <p:txBody>
          <a:bodyPr wrap="square">
            <a:spAutoFit/>
          </a:bodyPr>
          <a:lstStyle/>
          <a:p>
            <a:pPr>
              <a:lnSpc>
                <a:spcPct val="115000"/>
              </a:lnSpc>
              <a:spcBef>
                <a:spcPts val="800"/>
              </a:spcBef>
              <a:spcAft>
                <a:spcPts val="400"/>
              </a:spcAft>
              <a:buNone/>
            </a:pPr>
            <a:r>
              <a:rPr lang="en-GB" sz="2000" b="1" kern="100" dirty="0">
                <a:effectLst/>
                <a:latin typeface="Arial Black" panose="020B0604020202020204" pitchFamily="34" charset="0"/>
                <a:ea typeface="Times New Roman" panose="02020603050405020304" pitchFamily="18" charset="0"/>
                <a:cs typeface="Arial Black" panose="020B0604020202020204" pitchFamily="34" charset="0"/>
              </a:rPr>
              <a:t>Marketing Channels to Deliver Value</a:t>
            </a:r>
          </a:p>
        </p:txBody>
      </p:sp>
      <p:cxnSp>
        <p:nvCxnSpPr>
          <p:cNvPr id="3" name="Straight Arrow Connector 2">
            <a:extLst>
              <a:ext uri="{FF2B5EF4-FFF2-40B4-BE49-F238E27FC236}">
                <a16:creationId xmlns:a16="http://schemas.microsoft.com/office/drawing/2014/main" id="{A10FB5E9-7F5E-EA25-6091-012C92C5980A}"/>
              </a:ext>
            </a:extLst>
          </p:cNvPr>
          <p:cNvCxnSpPr>
            <a:cxnSpLocks/>
          </p:cNvCxnSpPr>
          <p:nvPr/>
        </p:nvCxnSpPr>
        <p:spPr>
          <a:xfrm>
            <a:off x="171976" y="682312"/>
            <a:ext cx="11921372" cy="0"/>
          </a:xfrm>
          <a:prstGeom prst="straightConnector1">
            <a:avLst/>
          </a:prstGeom>
        </p:spPr>
        <p:style>
          <a:lnRef idx="2">
            <a:schemeClr val="dk1"/>
          </a:lnRef>
          <a:fillRef idx="0">
            <a:schemeClr val="dk1"/>
          </a:fillRef>
          <a:effectRef idx="1">
            <a:schemeClr val="dk1"/>
          </a:effectRef>
          <a:fontRef idx="minor">
            <a:schemeClr val="tx1"/>
          </a:fontRef>
        </p:style>
      </p:cxnSp>
      <p:sp>
        <p:nvSpPr>
          <p:cNvPr id="8" name="TextBox 7">
            <a:extLst>
              <a:ext uri="{FF2B5EF4-FFF2-40B4-BE49-F238E27FC236}">
                <a16:creationId xmlns:a16="http://schemas.microsoft.com/office/drawing/2014/main" id="{53F53967-A404-AC25-C946-7F97DB6A7016}"/>
              </a:ext>
            </a:extLst>
          </p:cNvPr>
          <p:cNvSpPr txBox="1"/>
          <p:nvPr/>
        </p:nvSpPr>
        <p:spPr>
          <a:xfrm>
            <a:off x="9631306" y="280813"/>
            <a:ext cx="6097700" cy="428835"/>
          </a:xfrm>
          <a:prstGeom prst="rect">
            <a:avLst/>
          </a:prstGeom>
          <a:noFill/>
        </p:spPr>
        <p:txBody>
          <a:bodyPr wrap="square">
            <a:spAutoFit/>
          </a:bodyPr>
          <a:lstStyle/>
          <a:p>
            <a:pPr>
              <a:lnSpc>
                <a:spcPct val="115000"/>
              </a:lnSpc>
              <a:spcBef>
                <a:spcPts val="800"/>
              </a:spcBef>
              <a:spcAft>
                <a:spcPts val="400"/>
              </a:spcAft>
              <a:buNone/>
            </a:pPr>
            <a:r>
              <a:rPr lang="en-US" sz="2000" b="1" kern="100" dirty="0" err="1">
                <a:effectLst/>
                <a:latin typeface="Arial Black" panose="020B0604020202020204" pitchFamily="34" charset="0"/>
                <a:ea typeface="Times New Roman" panose="02020603050405020304" pitchFamily="18" charset="0"/>
                <a:cs typeface="Arial Black" panose="020B0604020202020204" pitchFamily="34" charset="0"/>
              </a:rPr>
              <a:t>Tehzeeb</a:t>
            </a:r>
            <a:r>
              <a:rPr lang="en-US" sz="2000" b="1" kern="100" dirty="0">
                <a:effectLst/>
                <a:latin typeface="Arial Black" panose="020B0604020202020204" pitchFamily="34" charset="0"/>
                <a:ea typeface="Times New Roman" panose="02020603050405020304" pitchFamily="18" charset="0"/>
                <a:cs typeface="Arial Black" panose="020B0604020202020204" pitchFamily="34" charset="0"/>
              </a:rPr>
              <a:t> Karim</a:t>
            </a:r>
            <a:endParaRPr lang="en-GB" sz="2000" b="1" kern="100" dirty="0">
              <a:effectLst/>
              <a:latin typeface="Arial Black" panose="020B0604020202020204" pitchFamily="34" charset="0"/>
              <a:ea typeface="Times New Roman" panose="02020603050405020304" pitchFamily="18" charset="0"/>
              <a:cs typeface="Arial Black" panose="020B0604020202020204" pitchFamily="34" charset="0"/>
            </a:endParaRPr>
          </a:p>
        </p:txBody>
      </p:sp>
    </p:spTree>
    <p:extLst>
      <p:ext uri="{BB962C8B-B14F-4D97-AF65-F5344CB8AC3E}">
        <p14:creationId xmlns:p14="http://schemas.microsoft.com/office/powerpoint/2010/main" val="35677104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55BF474-1C34-2D86-3B3B-2A48B87009F5}"/>
              </a:ext>
            </a:extLst>
          </p:cNvPr>
          <p:cNvPicPr>
            <a:picLocks noChangeAspect="1"/>
          </p:cNvPicPr>
          <p:nvPr/>
        </p:nvPicPr>
        <p:blipFill>
          <a:blip r:embed="rId2"/>
          <a:srcRect l="199" t="-20930" r="-199" b="20930"/>
          <a:stretch>
            <a:fillRect/>
          </a:stretch>
        </p:blipFill>
        <p:spPr>
          <a:xfrm>
            <a:off x="5230246" y="703318"/>
            <a:ext cx="4275413" cy="4266394"/>
          </a:xfrm>
          <a:prstGeom prst="rect">
            <a:avLst/>
          </a:prstGeom>
        </p:spPr>
      </p:pic>
      <p:sp>
        <p:nvSpPr>
          <p:cNvPr id="5" name="TextBox 4">
            <a:extLst>
              <a:ext uri="{FF2B5EF4-FFF2-40B4-BE49-F238E27FC236}">
                <a16:creationId xmlns:a16="http://schemas.microsoft.com/office/drawing/2014/main" id="{C83F3D4B-DA9F-4B51-D723-A024FA2FDA0C}"/>
              </a:ext>
            </a:extLst>
          </p:cNvPr>
          <p:cNvSpPr txBox="1"/>
          <p:nvPr/>
        </p:nvSpPr>
        <p:spPr>
          <a:xfrm>
            <a:off x="563855" y="1318960"/>
            <a:ext cx="6097700" cy="428835"/>
          </a:xfrm>
          <a:prstGeom prst="rect">
            <a:avLst/>
          </a:prstGeom>
          <a:noFill/>
        </p:spPr>
        <p:txBody>
          <a:bodyPr wrap="square">
            <a:spAutoFit/>
          </a:bodyPr>
          <a:lstStyle/>
          <a:p>
            <a:pPr>
              <a:lnSpc>
                <a:spcPct val="115000"/>
              </a:lnSpc>
              <a:spcBef>
                <a:spcPts val="800"/>
              </a:spcBef>
              <a:spcAft>
                <a:spcPts val="400"/>
              </a:spcAft>
              <a:buNone/>
            </a:pPr>
            <a:r>
              <a:rPr lang="en-GB" sz="2000" b="1" kern="100" dirty="0">
                <a:solidFill>
                  <a:srgbClr val="0F4761"/>
                </a:solidFill>
                <a:effectLst/>
                <a:latin typeface="Aptos" panose="020B0004020202020204" pitchFamily="34" charset="0"/>
                <a:ea typeface="Times New Roman" panose="02020603050405020304" pitchFamily="18" charset="0"/>
                <a:cs typeface="Times New Roman" panose="02020603050405020304" pitchFamily="18" charset="0"/>
              </a:rPr>
              <a:t>CONCEPTS AND DEFINITIONS</a:t>
            </a:r>
          </a:p>
        </p:txBody>
      </p:sp>
      <p:cxnSp>
        <p:nvCxnSpPr>
          <p:cNvPr id="7" name="Connector: Elbow 6">
            <a:extLst>
              <a:ext uri="{FF2B5EF4-FFF2-40B4-BE49-F238E27FC236}">
                <a16:creationId xmlns:a16="http://schemas.microsoft.com/office/drawing/2014/main" id="{1900B2C9-4DA0-7A98-8ED0-ED97986CFA34}"/>
              </a:ext>
            </a:extLst>
          </p:cNvPr>
          <p:cNvCxnSpPr>
            <a:cxnSpLocks/>
          </p:cNvCxnSpPr>
          <p:nvPr/>
        </p:nvCxnSpPr>
        <p:spPr>
          <a:xfrm rot="10800000" flipV="1">
            <a:off x="352405" y="1104893"/>
            <a:ext cx="1390310" cy="1254578"/>
          </a:xfrm>
          <a:prstGeom prst="bentConnector3">
            <a:avLst>
              <a:gd name="adj1" fmla="val 100159"/>
            </a:avLst>
          </a:prstGeom>
        </p:spPr>
        <p:style>
          <a:lnRef idx="2">
            <a:schemeClr val="accent1"/>
          </a:lnRef>
          <a:fillRef idx="0">
            <a:schemeClr val="accent1"/>
          </a:fillRef>
          <a:effectRef idx="1">
            <a:schemeClr val="accent1"/>
          </a:effectRef>
          <a:fontRef idx="minor">
            <a:schemeClr val="tx1"/>
          </a:fontRef>
        </p:style>
      </p:cxnSp>
      <p:cxnSp>
        <p:nvCxnSpPr>
          <p:cNvPr id="9" name="Connector: Elbow 8">
            <a:extLst>
              <a:ext uri="{FF2B5EF4-FFF2-40B4-BE49-F238E27FC236}">
                <a16:creationId xmlns:a16="http://schemas.microsoft.com/office/drawing/2014/main" id="{13DFBD4E-46CA-5BE6-6B5B-AB6C0C5FA61F}"/>
              </a:ext>
            </a:extLst>
          </p:cNvPr>
          <p:cNvCxnSpPr>
            <a:cxnSpLocks/>
          </p:cNvCxnSpPr>
          <p:nvPr/>
        </p:nvCxnSpPr>
        <p:spPr>
          <a:xfrm rot="10800000" flipV="1">
            <a:off x="445277" y="1197764"/>
            <a:ext cx="1390310" cy="1254578"/>
          </a:xfrm>
          <a:prstGeom prst="bentConnector3">
            <a:avLst>
              <a:gd name="adj1" fmla="val 100159"/>
            </a:avLst>
          </a:prstGeom>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0EF900AE-7AA9-D7CD-BCF1-87181CF71D9D}"/>
              </a:ext>
            </a:extLst>
          </p:cNvPr>
          <p:cNvSpPr txBox="1"/>
          <p:nvPr/>
        </p:nvSpPr>
        <p:spPr>
          <a:xfrm>
            <a:off x="171976" y="297739"/>
            <a:ext cx="6097700" cy="428835"/>
          </a:xfrm>
          <a:prstGeom prst="rect">
            <a:avLst/>
          </a:prstGeom>
          <a:noFill/>
        </p:spPr>
        <p:txBody>
          <a:bodyPr wrap="square">
            <a:spAutoFit/>
          </a:bodyPr>
          <a:lstStyle/>
          <a:p>
            <a:pPr>
              <a:lnSpc>
                <a:spcPct val="115000"/>
              </a:lnSpc>
              <a:spcBef>
                <a:spcPts val="800"/>
              </a:spcBef>
              <a:spcAft>
                <a:spcPts val="400"/>
              </a:spcAft>
              <a:buNone/>
            </a:pPr>
            <a:r>
              <a:rPr lang="en-GB" sz="2000" b="1" kern="100" dirty="0">
                <a:effectLst/>
                <a:latin typeface="Arial Black" panose="020B0604020202020204" pitchFamily="34" charset="0"/>
                <a:ea typeface="Times New Roman" panose="02020603050405020304" pitchFamily="18" charset="0"/>
                <a:cs typeface="Arial Black" panose="020B0604020202020204" pitchFamily="34" charset="0"/>
              </a:rPr>
              <a:t>Marketing Channels to Deliver Value</a:t>
            </a:r>
          </a:p>
        </p:txBody>
      </p:sp>
      <p:sp>
        <p:nvSpPr>
          <p:cNvPr id="3" name="TextBox 2">
            <a:extLst>
              <a:ext uri="{FF2B5EF4-FFF2-40B4-BE49-F238E27FC236}">
                <a16:creationId xmlns:a16="http://schemas.microsoft.com/office/drawing/2014/main" id="{6C23B637-8CEA-45D2-0B8F-C7889A1100C8}"/>
              </a:ext>
            </a:extLst>
          </p:cNvPr>
          <p:cNvSpPr txBox="1"/>
          <p:nvPr/>
        </p:nvSpPr>
        <p:spPr>
          <a:xfrm>
            <a:off x="563855" y="1868991"/>
            <a:ext cx="6097700" cy="3316805"/>
          </a:xfrm>
          <a:prstGeom prst="rect">
            <a:avLst/>
          </a:prstGeom>
          <a:noFill/>
        </p:spPr>
        <p:txBody>
          <a:bodyPr wrap="square">
            <a:spAutoFit/>
          </a:bodyPr>
          <a:lstStyle/>
          <a:p>
            <a:pPr marL="0" marR="0">
              <a:lnSpc>
                <a:spcPct val="115000"/>
              </a:lnSpc>
              <a:spcAft>
                <a:spcPts val="800"/>
              </a:spcAft>
              <a:buNone/>
            </a:pPr>
            <a:r>
              <a:rPr lang="en-GB" sz="1800" dirty="0">
                <a:solidFill>
                  <a:srgbClr val="000000"/>
                </a:solidFill>
                <a:effectLst/>
                <a:latin typeface="Arial Narrow" panose="020B0606020202030204" pitchFamily="34" charset="0"/>
                <a:ea typeface="Times New Roman" panose="02020603050405020304" pitchFamily="18" charset="0"/>
                <a:cs typeface="Arial" panose="020B0604020202020204" pitchFamily="34" charset="0"/>
              </a:rPr>
              <a:t>Traditionally, the concept of supply chain takes a linear and limited ‘make and sell’ approach, focusing on factories and raw materials as the starting point for marketing. A more evolved, but also outdated, approach is to manage a demand chain, implying the need to sense the market first and then respond  (Kotler, 2003).</a:t>
            </a:r>
            <a:endParaRPr lang="en-US" sz="2800" dirty="0">
              <a:effectLst/>
              <a:latin typeface="Aptos" panose="020B0004020202020204" pitchFamily="34" charset="0"/>
              <a:ea typeface="Times New Roman" panose="02020603050405020304" pitchFamily="18" charset="0"/>
              <a:cs typeface="Arial" panose="020B0604020202020204" pitchFamily="34" charset="0"/>
            </a:endParaRPr>
          </a:p>
          <a:p>
            <a:pPr marL="0" marR="0">
              <a:lnSpc>
                <a:spcPct val="115000"/>
              </a:lnSpc>
              <a:spcAft>
                <a:spcPts val="800"/>
              </a:spcAft>
              <a:buNone/>
            </a:pPr>
            <a:r>
              <a:rPr lang="en-GB" sz="1800" dirty="0">
                <a:solidFill>
                  <a:srgbClr val="000000"/>
                </a:solidFill>
                <a:effectLst/>
                <a:latin typeface="Arial Narrow" panose="020B0606020202030204" pitchFamily="34" charset="0"/>
                <a:ea typeface="Times New Roman" panose="02020603050405020304" pitchFamily="18" charset="0"/>
                <a:cs typeface="Arial" panose="020B0604020202020204" pitchFamily="34" charset="0"/>
              </a:rPr>
              <a:t> </a:t>
            </a:r>
            <a:endParaRPr lang="en-US" sz="2800" dirty="0">
              <a:effectLst/>
              <a:latin typeface="Aptos" panose="020B0004020202020204" pitchFamily="34" charset="0"/>
              <a:ea typeface="Times New Roman" panose="02020603050405020304" pitchFamily="18" charset="0"/>
              <a:cs typeface="Arial" panose="020B0604020202020204" pitchFamily="34" charset="0"/>
            </a:endParaRPr>
          </a:p>
          <a:p>
            <a:pPr>
              <a:buNone/>
            </a:pPr>
            <a:r>
              <a:rPr lang="en-GB" sz="1800" dirty="0">
                <a:solidFill>
                  <a:srgbClr val="000000"/>
                </a:solidFill>
                <a:effectLst/>
                <a:latin typeface="Arial Narrow" panose="020B0606020202030204" pitchFamily="34" charset="0"/>
                <a:ea typeface="Times New Roman" panose="02020603050405020304" pitchFamily="18" charset="0"/>
                <a:cs typeface="Arial" panose="020B0604020202020204" pitchFamily="34" charset="0"/>
              </a:rPr>
              <a:t>Current marketing literature  promotes creating a value-creating-network  which sees all suppliers, distributors and connected business partners and processes  as part of  a system to ‘source, augment and deliver’  what the customers value.  (Kotler, 2003). </a:t>
            </a:r>
            <a:endParaRPr lang="en-US" dirty="0"/>
          </a:p>
        </p:txBody>
      </p:sp>
      <p:cxnSp>
        <p:nvCxnSpPr>
          <p:cNvPr id="6" name="Straight Arrow Connector 5">
            <a:extLst>
              <a:ext uri="{FF2B5EF4-FFF2-40B4-BE49-F238E27FC236}">
                <a16:creationId xmlns:a16="http://schemas.microsoft.com/office/drawing/2014/main" id="{1337AFF9-0CB1-7DF7-306B-BD5C77CA3308}"/>
              </a:ext>
            </a:extLst>
          </p:cNvPr>
          <p:cNvCxnSpPr>
            <a:cxnSpLocks/>
          </p:cNvCxnSpPr>
          <p:nvPr/>
        </p:nvCxnSpPr>
        <p:spPr>
          <a:xfrm>
            <a:off x="171976" y="682312"/>
            <a:ext cx="11921372" cy="0"/>
          </a:xfrm>
          <a:prstGeom prst="straightConnector1">
            <a:avLst/>
          </a:prstGeom>
        </p:spPr>
        <p:style>
          <a:lnRef idx="2">
            <a:schemeClr val="dk1"/>
          </a:lnRef>
          <a:fillRef idx="0">
            <a:schemeClr val="dk1"/>
          </a:fillRef>
          <a:effectRef idx="1">
            <a:schemeClr val="dk1"/>
          </a:effectRef>
          <a:fontRef idx="minor">
            <a:schemeClr val="tx1"/>
          </a:fontRef>
        </p:style>
      </p:cxnSp>
      <p:sp>
        <p:nvSpPr>
          <p:cNvPr id="10" name="TextBox 9">
            <a:extLst>
              <a:ext uri="{FF2B5EF4-FFF2-40B4-BE49-F238E27FC236}">
                <a16:creationId xmlns:a16="http://schemas.microsoft.com/office/drawing/2014/main" id="{C9A32675-E181-D4B8-0961-A93F415B6E11}"/>
              </a:ext>
            </a:extLst>
          </p:cNvPr>
          <p:cNvSpPr txBox="1"/>
          <p:nvPr/>
        </p:nvSpPr>
        <p:spPr>
          <a:xfrm>
            <a:off x="9631306" y="280813"/>
            <a:ext cx="6097700" cy="428835"/>
          </a:xfrm>
          <a:prstGeom prst="rect">
            <a:avLst/>
          </a:prstGeom>
          <a:noFill/>
        </p:spPr>
        <p:txBody>
          <a:bodyPr wrap="square">
            <a:spAutoFit/>
          </a:bodyPr>
          <a:lstStyle/>
          <a:p>
            <a:pPr>
              <a:lnSpc>
                <a:spcPct val="115000"/>
              </a:lnSpc>
              <a:spcBef>
                <a:spcPts val="800"/>
              </a:spcBef>
              <a:spcAft>
                <a:spcPts val="400"/>
              </a:spcAft>
              <a:buNone/>
            </a:pPr>
            <a:r>
              <a:rPr lang="en-US" sz="2000" b="1" kern="100" dirty="0" err="1">
                <a:effectLst/>
                <a:latin typeface="Arial Black" panose="020B0604020202020204" pitchFamily="34" charset="0"/>
                <a:ea typeface="Times New Roman" panose="02020603050405020304" pitchFamily="18" charset="0"/>
                <a:cs typeface="Arial Black" panose="020B0604020202020204" pitchFamily="34" charset="0"/>
              </a:rPr>
              <a:t>Tehzeeb</a:t>
            </a:r>
            <a:r>
              <a:rPr lang="en-US" sz="2000" b="1" kern="100" dirty="0">
                <a:effectLst/>
                <a:latin typeface="Arial Black" panose="020B0604020202020204" pitchFamily="34" charset="0"/>
                <a:ea typeface="Times New Roman" panose="02020603050405020304" pitchFamily="18" charset="0"/>
                <a:cs typeface="Arial Black" panose="020B0604020202020204" pitchFamily="34" charset="0"/>
              </a:rPr>
              <a:t> Karim</a:t>
            </a:r>
            <a:endParaRPr lang="en-GB" sz="2000" b="1" kern="100" dirty="0">
              <a:effectLst/>
              <a:latin typeface="Arial Black" panose="020B0604020202020204" pitchFamily="34" charset="0"/>
              <a:ea typeface="Times New Roman" panose="02020603050405020304" pitchFamily="18" charset="0"/>
              <a:cs typeface="Arial Black" panose="020B0604020202020204" pitchFamily="34" charset="0"/>
            </a:endParaRPr>
          </a:p>
        </p:txBody>
      </p:sp>
    </p:spTree>
    <p:extLst>
      <p:ext uri="{BB962C8B-B14F-4D97-AF65-F5344CB8AC3E}">
        <p14:creationId xmlns:p14="http://schemas.microsoft.com/office/powerpoint/2010/main" val="42545838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50F1C46-0BBA-6CCF-1B23-7CC9917C3D3D}"/>
              </a:ext>
            </a:extLst>
          </p:cNvPr>
          <p:cNvPicPr>
            <a:picLocks noChangeAspect="1"/>
          </p:cNvPicPr>
          <p:nvPr/>
        </p:nvPicPr>
        <p:blipFill>
          <a:blip r:embed="rId2"/>
          <a:srcRect l="199" t="-20930" r="-199" b="20930"/>
          <a:stretch>
            <a:fillRect/>
          </a:stretch>
        </p:blipFill>
        <p:spPr>
          <a:xfrm>
            <a:off x="3621215" y="1104893"/>
            <a:ext cx="4275413" cy="4266394"/>
          </a:xfrm>
          <a:prstGeom prst="rect">
            <a:avLst/>
          </a:prstGeom>
        </p:spPr>
      </p:pic>
      <p:sp>
        <p:nvSpPr>
          <p:cNvPr id="3" name="TextBox 2">
            <a:extLst>
              <a:ext uri="{FF2B5EF4-FFF2-40B4-BE49-F238E27FC236}">
                <a16:creationId xmlns:a16="http://schemas.microsoft.com/office/drawing/2014/main" id="{A1C05681-7C7F-70FA-A01C-CD0B27591635}"/>
              </a:ext>
            </a:extLst>
          </p:cNvPr>
          <p:cNvSpPr txBox="1"/>
          <p:nvPr/>
        </p:nvSpPr>
        <p:spPr>
          <a:xfrm>
            <a:off x="572365" y="1327463"/>
            <a:ext cx="6097700" cy="4652556"/>
          </a:xfrm>
          <a:prstGeom prst="rect">
            <a:avLst/>
          </a:prstGeom>
          <a:noFill/>
        </p:spPr>
        <p:txBody>
          <a:bodyPr wrap="square">
            <a:spAutoFit/>
          </a:bodyPr>
          <a:lstStyle/>
          <a:p>
            <a:pPr>
              <a:lnSpc>
                <a:spcPct val="115000"/>
              </a:lnSpc>
              <a:spcBef>
                <a:spcPts val="800"/>
              </a:spcBef>
              <a:spcAft>
                <a:spcPts val="400"/>
              </a:spcAft>
              <a:buNone/>
            </a:pPr>
            <a:r>
              <a:rPr lang="en-GB" sz="2000" b="1" kern="100" dirty="0">
                <a:solidFill>
                  <a:srgbClr val="0F4761"/>
                </a:solidFill>
                <a:effectLst/>
                <a:latin typeface="Aptos" panose="020B0004020202020204" pitchFamily="34" charset="0"/>
                <a:ea typeface="Times New Roman" panose="02020603050405020304" pitchFamily="18" charset="0"/>
                <a:cs typeface="Times New Roman" panose="02020603050405020304" pitchFamily="18" charset="0"/>
              </a:rPr>
              <a:t>IMPORTANCE &amp;  FUNCTIONS </a:t>
            </a:r>
          </a:p>
          <a:p>
            <a:r>
              <a:rPr lang="en-GB" sz="1800" b="1"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Bridging Gaps</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Bridging Producer Feasibility and Consumer Choices</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A Communication Interface Between Producers and Consumers</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Facilitating Transactions Between Producers and Consumers</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Logistics and Risk-Bearing on Behalf of Producers</a:t>
            </a:r>
            <a:endParaRPr lang="en-US"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endParaRPr>
          </a:p>
          <a:p>
            <a:endParaRPr lang="en-US" dirty="0">
              <a:solidFill>
                <a:srgbClr val="000000"/>
              </a:solidFill>
              <a:latin typeface="Arial Narrow" panose="020B0606020202030204" pitchFamily="34" charset="0"/>
              <a:ea typeface="Times New Roman" panose="02020603050405020304" pitchFamily="18" charset="0"/>
              <a:cs typeface="Arial" panose="020B0604020202020204" pitchFamily="34" charset="0"/>
            </a:endParaRPr>
          </a:p>
          <a:p>
            <a:r>
              <a:rPr lang="en-GB" sz="1800" b="1"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Shaping the Marketing Mix</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3.1.1 Shaping the Product</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3.1.2 Shaping the Price</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3.1.3 Shaping the Place</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3.1.4 Shaping the Promotion</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endParaRPr lang="en-US" sz="1800" b="1" dirty="0">
              <a:solidFill>
                <a:srgbClr val="000000"/>
              </a:solidFill>
              <a:effectLst/>
              <a:latin typeface="Arial Narrow" panose="020B0606020202030204" pitchFamily="34" charset="0"/>
              <a:ea typeface="Aptos" panose="020B0004020202020204" pitchFamily="34" charset="0"/>
              <a:cs typeface="Aptos" panose="020B0004020202020204" pitchFamily="34" charset="0"/>
            </a:endParaRPr>
          </a:p>
          <a:p>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pPr marL="342900" indent="-342900">
              <a:buSzPts val="1000"/>
              <a:buFont typeface="Symbol" pitchFamily="2" charset="2"/>
              <a:buChar char=""/>
              <a:tabLst>
                <a:tab pos="457200" algn="l"/>
              </a:tabLst>
            </a:pPr>
            <a:endParaRPr lang="en-US" dirty="0">
              <a:latin typeface="Times New Roman" panose="02020603050405020304" pitchFamily="18" charset="0"/>
            </a:endParaRPr>
          </a:p>
          <a:p>
            <a:pPr marL="342900" lvl="0" indent="-342900">
              <a:buSzPts val="1000"/>
              <a:buFont typeface="Symbol" pitchFamily="2" charset="2"/>
              <a:buChar char=""/>
              <a:tabLst>
                <a:tab pos="457200" algn="l"/>
              </a:tabLst>
            </a:pPr>
            <a:endParaRPr lang="en-GB" sz="1800" dirty="0">
              <a:effectLst/>
              <a:latin typeface="Times New Roman" panose="02020603050405020304" pitchFamily="18" charset="0"/>
              <a:ea typeface="Times New Roman" panose="02020603050405020304" pitchFamily="18" charset="0"/>
            </a:endParaRPr>
          </a:p>
        </p:txBody>
      </p:sp>
      <p:cxnSp>
        <p:nvCxnSpPr>
          <p:cNvPr id="7" name="Connector: Elbow 6">
            <a:extLst>
              <a:ext uri="{FF2B5EF4-FFF2-40B4-BE49-F238E27FC236}">
                <a16:creationId xmlns:a16="http://schemas.microsoft.com/office/drawing/2014/main" id="{A4789613-A18F-2E67-44BF-6A4C96EA205A}"/>
              </a:ext>
            </a:extLst>
          </p:cNvPr>
          <p:cNvCxnSpPr>
            <a:cxnSpLocks/>
          </p:cNvCxnSpPr>
          <p:nvPr/>
        </p:nvCxnSpPr>
        <p:spPr>
          <a:xfrm rot="10800000" flipV="1">
            <a:off x="352405" y="1104893"/>
            <a:ext cx="1390310" cy="1254578"/>
          </a:xfrm>
          <a:prstGeom prst="bentConnector3">
            <a:avLst>
              <a:gd name="adj1" fmla="val 100159"/>
            </a:avLst>
          </a:prstGeom>
        </p:spPr>
        <p:style>
          <a:lnRef idx="2">
            <a:schemeClr val="accent1"/>
          </a:lnRef>
          <a:fillRef idx="0">
            <a:schemeClr val="accent1"/>
          </a:fillRef>
          <a:effectRef idx="1">
            <a:schemeClr val="accent1"/>
          </a:effectRef>
          <a:fontRef idx="minor">
            <a:schemeClr val="tx1"/>
          </a:fontRef>
        </p:style>
      </p:cxnSp>
      <p:cxnSp>
        <p:nvCxnSpPr>
          <p:cNvPr id="9" name="Connector: Elbow 8">
            <a:extLst>
              <a:ext uri="{FF2B5EF4-FFF2-40B4-BE49-F238E27FC236}">
                <a16:creationId xmlns:a16="http://schemas.microsoft.com/office/drawing/2014/main" id="{57C9EB7E-806B-F9DB-8DAC-920864C5ADB2}"/>
              </a:ext>
            </a:extLst>
          </p:cNvPr>
          <p:cNvCxnSpPr>
            <a:cxnSpLocks/>
          </p:cNvCxnSpPr>
          <p:nvPr/>
        </p:nvCxnSpPr>
        <p:spPr>
          <a:xfrm rot="10800000" flipV="1">
            <a:off x="445277" y="1197764"/>
            <a:ext cx="1390310" cy="1254578"/>
          </a:xfrm>
          <a:prstGeom prst="bentConnector3">
            <a:avLst>
              <a:gd name="adj1" fmla="val 100159"/>
            </a:avLst>
          </a:prstGeom>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7139F1DF-CAAB-1A0D-4F95-01589D5A5006}"/>
              </a:ext>
            </a:extLst>
          </p:cNvPr>
          <p:cNvSpPr txBox="1"/>
          <p:nvPr/>
        </p:nvSpPr>
        <p:spPr>
          <a:xfrm>
            <a:off x="171976" y="297739"/>
            <a:ext cx="6097700" cy="428835"/>
          </a:xfrm>
          <a:prstGeom prst="rect">
            <a:avLst/>
          </a:prstGeom>
          <a:noFill/>
        </p:spPr>
        <p:txBody>
          <a:bodyPr wrap="square">
            <a:spAutoFit/>
          </a:bodyPr>
          <a:lstStyle/>
          <a:p>
            <a:pPr>
              <a:lnSpc>
                <a:spcPct val="115000"/>
              </a:lnSpc>
              <a:spcBef>
                <a:spcPts val="800"/>
              </a:spcBef>
              <a:spcAft>
                <a:spcPts val="400"/>
              </a:spcAft>
              <a:buNone/>
            </a:pPr>
            <a:r>
              <a:rPr lang="en-GB" sz="2000" b="1" kern="100" dirty="0">
                <a:effectLst/>
                <a:latin typeface="Arial Black" panose="020B0604020202020204" pitchFamily="34" charset="0"/>
                <a:ea typeface="Times New Roman" panose="02020603050405020304" pitchFamily="18" charset="0"/>
                <a:cs typeface="Arial Black" panose="020B0604020202020204" pitchFamily="34" charset="0"/>
              </a:rPr>
              <a:t>Marketing Channels to Deliver Value</a:t>
            </a:r>
          </a:p>
        </p:txBody>
      </p:sp>
      <p:pic>
        <p:nvPicPr>
          <p:cNvPr id="5" name="Picture 4">
            <a:extLst>
              <a:ext uri="{FF2B5EF4-FFF2-40B4-BE49-F238E27FC236}">
                <a16:creationId xmlns:a16="http://schemas.microsoft.com/office/drawing/2014/main" id="{D3732CF0-3DF8-FC47-225B-A93E4D73AA43}"/>
              </a:ext>
            </a:extLst>
          </p:cNvPr>
          <p:cNvPicPr>
            <a:picLocks noChangeAspect="1"/>
          </p:cNvPicPr>
          <p:nvPr/>
        </p:nvPicPr>
        <p:blipFill>
          <a:blip r:embed="rId3"/>
          <a:stretch>
            <a:fillRect/>
          </a:stretch>
        </p:blipFill>
        <p:spPr>
          <a:xfrm>
            <a:off x="6123769" y="512156"/>
            <a:ext cx="6097701" cy="3189097"/>
          </a:xfrm>
          <a:prstGeom prst="rect">
            <a:avLst/>
          </a:prstGeom>
        </p:spPr>
      </p:pic>
      <p:pic>
        <p:nvPicPr>
          <p:cNvPr id="11" name="Picture 10">
            <a:extLst>
              <a:ext uri="{FF2B5EF4-FFF2-40B4-BE49-F238E27FC236}">
                <a16:creationId xmlns:a16="http://schemas.microsoft.com/office/drawing/2014/main" id="{597642FC-31F6-C7DD-5098-830098DD5A20}"/>
              </a:ext>
            </a:extLst>
          </p:cNvPr>
          <p:cNvPicPr>
            <a:picLocks noChangeAspect="1"/>
          </p:cNvPicPr>
          <p:nvPr/>
        </p:nvPicPr>
        <p:blipFill>
          <a:blip r:embed="rId4"/>
          <a:srcRect l="33921" t="78238" r="16700" b="7618"/>
          <a:stretch>
            <a:fillRect/>
          </a:stretch>
        </p:blipFill>
        <p:spPr>
          <a:xfrm>
            <a:off x="722110" y="5038560"/>
            <a:ext cx="2996325" cy="858245"/>
          </a:xfrm>
          <a:prstGeom prst="rect">
            <a:avLst/>
          </a:prstGeom>
        </p:spPr>
      </p:pic>
      <p:cxnSp>
        <p:nvCxnSpPr>
          <p:cNvPr id="6" name="Straight Arrow Connector 5">
            <a:extLst>
              <a:ext uri="{FF2B5EF4-FFF2-40B4-BE49-F238E27FC236}">
                <a16:creationId xmlns:a16="http://schemas.microsoft.com/office/drawing/2014/main" id="{9D52AD75-8085-33B7-5D8F-8337C96BE079}"/>
              </a:ext>
            </a:extLst>
          </p:cNvPr>
          <p:cNvCxnSpPr>
            <a:cxnSpLocks/>
          </p:cNvCxnSpPr>
          <p:nvPr/>
        </p:nvCxnSpPr>
        <p:spPr>
          <a:xfrm>
            <a:off x="171976" y="682312"/>
            <a:ext cx="11921372" cy="0"/>
          </a:xfrm>
          <a:prstGeom prst="straightConnector1">
            <a:avLst/>
          </a:prstGeom>
        </p:spPr>
        <p:style>
          <a:lnRef idx="2">
            <a:schemeClr val="dk1"/>
          </a:lnRef>
          <a:fillRef idx="0">
            <a:schemeClr val="dk1"/>
          </a:fillRef>
          <a:effectRef idx="1">
            <a:schemeClr val="dk1"/>
          </a:effectRef>
          <a:fontRef idx="minor">
            <a:schemeClr val="tx1"/>
          </a:fontRef>
        </p:style>
      </p:cxnSp>
      <p:sp>
        <p:nvSpPr>
          <p:cNvPr id="12" name="TextBox 11">
            <a:extLst>
              <a:ext uri="{FF2B5EF4-FFF2-40B4-BE49-F238E27FC236}">
                <a16:creationId xmlns:a16="http://schemas.microsoft.com/office/drawing/2014/main" id="{FC70104C-0EAC-45E8-E96E-57EE08A1576B}"/>
              </a:ext>
            </a:extLst>
          </p:cNvPr>
          <p:cNvSpPr txBox="1"/>
          <p:nvPr/>
        </p:nvSpPr>
        <p:spPr>
          <a:xfrm>
            <a:off x="9631306" y="280813"/>
            <a:ext cx="6097700" cy="428835"/>
          </a:xfrm>
          <a:prstGeom prst="rect">
            <a:avLst/>
          </a:prstGeom>
          <a:noFill/>
        </p:spPr>
        <p:txBody>
          <a:bodyPr wrap="square">
            <a:spAutoFit/>
          </a:bodyPr>
          <a:lstStyle/>
          <a:p>
            <a:pPr>
              <a:lnSpc>
                <a:spcPct val="115000"/>
              </a:lnSpc>
              <a:spcBef>
                <a:spcPts val="800"/>
              </a:spcBef>
              <a:spcAft>
                <a:spcPts val="400"/>
              </a:spcAft>
              <a:buNone/>
            </a:pPr>
            <a:r>
              <a:rPr lang="en-US" sz="2000" b="1" kern="100" dirty="0" err="1">
                <a:effectLst/>
                <a:latin typeface="Arial Black" panose="020B0604020202020204" pitchFamily="34" charset="0"/>
                <a:ea typeface="Times New Roman" panose="02020603050405020304" pitchFamily="18" charset="0"/>
                <a:cs typeface="Arial Black" panose="020B0604020202020204" pitchFamily="34" charset="0"/>
              </a:rPr>
              <a:t>Tehzeeb</a:t>
            </a:r>
            <a:r>
              <a:rPr lang="en-US" sz="2000" b="1" kern="100" dirty="0">
                <a:effectLst/>
                <a:latin typeface="Arial Black" panose="020B0604020202020204" pitchFamily="34" charset="0"/>
                <a:ea typeface="Times New Roman" panose="02020603050405020304" pitchFamily="18" charset="0"/>
                <a:cs typeface="Arial Black" panose="020B0604020202020204" pitchFamily="34" charset="0"/>
              </a:rPr>
              <a:t> Karim</a:t>
            </a:r>
            <a:endParaRPr lang="en-GB" sz="2000" b="1" kern="100" dirty="0">
              <a:effectLst/>
              <a:latin typeface="Arial Black" panose="020B0604020202020204" pitchFamily="34" charset="0"/>
              <a:ea typeface="Times New Roman" panose="02020603050405020304" pitchFamily="18" charset="0"/>
              <a:cs typeface="Arial Black" panose="020B0604020202020204" pitchFamily="34" charset="0"/>
            </a:endParaRPr>
          </a:p>
        </p:txBody>
      </p:sp>
    </p:spTree>
    <p:extLst>
      <p:ext uri="{BB962C8B-B14F-4D97-AF65-F5344CB8AC3E}">
        <p14:creationId xmlns:p14="http://schemas.microsoft.com/office/powerpoint/2010/main" val="18675476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Connector: Elbow 6">
            <a:extLst>
              <a:ext uri="{FF2B5EF4-FFF2-40B4-BE49-F238E27FC236}">
                <a16:creationId xmlns:a16="http://schemas.microsoft.com/office/drawing/2014/main" id="{A4789613-A18F-2E67-44BF-6A4C96EA205A}"/>
              </a:ext>
            </a:extLst>
          </p:cNvPr>
          <p:cNvCxnSpPr>
            <a:cxnSpLocks/>
          </p:cNvCxnSpPr>
          <p:nvPr/>
        </p:nvCxnSpPr>
        <p:spPr>
          <a:xfrm rot="10800000" flipV="1">
            <a:off x="352405" y="1104893"/>
            <a:ext cx="1390310" cy="1254578"/>
          </a:xfrm>
          <a:prstGeom prst="bentConnector3">
            <a:avLst>
              <a:gd name="adj1" fmla="val 100159"/>
            </a:avLst>
          </a:prstGeom>
        </p:spPr>
        <p:style>
          <a:lnRef idx="2">
            <a:schemeClr val="accent1"/>
          </a:lnRef>
          <a:fillRef idx="0">
            <a:schemeClr val="accent1"/>
          </a:fillRef>
          <a:effectRef idx="1">
            <a:schemeClr val="accent1"/>
          </a:effectRef>
          <a:fontRef idx="minor">
            <a:schemeClr val="tx1"/>
          </a:fontRef>
        </p:style>
      </p:cxnSp>
      <p:cxnSp>
        <p:nvCxnSpPr>
          <p:cNvPr id="9" name="Connector: Elbow 8">
            <a:extLst>
              <a:ext uri="{FF2B5EF4-FFF2-40B4-BE49-F238E27FC236}">
                <a16:creationId xmlns:a16="http://schemas.microsoft.com/office/drawing/2014/main" id="{57C9EB7E-806B-F9DB-8DAC-920864C5ADB2}"/>
              </a:ext>
            </a:extLst>
          </p:cNvPr>
          <p:cNvCxnSpPr>
            <a:cxnSpLocks/>
          </p:cNvCxnSpPr>
          <p:nvPr/>
        </p:nvCxnSpPr>
        <p:spPr>
          <a:xfrm rot="10800000" flipV="1">
            <a:off x="445277" y="1197764"/>
            <a:ext cx="1390310" cy="1254578"/>
          </a:xfrm>
          <a:prstGeom prst="bentConnector3">
            <a:avLst>
              <a:gd name="adj1" fmla="val 100159"/>
            </a:avLst>
          </a:prstGeom>
        </p:spPr>
        <p:style>
          <a:lnRef idx="2">
            <a:schemeClr val="accent1"/>
          </a:lnRef>
          <a:fillRef idx="0">
            <a:schemeClr val="accent1"/>
          </a:fillRef>
          <a:effectRef idx="1">
            <a:schemeClr val="accent1"/>
          </a:effectRef>
          <a:fontRef idx="minor">
            <a:schemeClr val="tx1"/>
          </a:fontRef>
        </p:style>
      </p:cxnSp>
      <p:pic>
        <p:nvPicPr>
          <p:cNvPr id="11" name="Picture 10">
            <a:extLst>
              <a:ext uri="{FF2B5EF4-FFF2-40B4-BE49-F238E27FC236}">
                <a16:creationId xmlns:a16="http://schemas.microsoft.com/office/drawing/2014/main" id="{597642FC-31F6-C7DD-5098-830098DD5A20}"/>
              </a:ext>
            </a:extLst>
          </p:cNvPr>
          <p:cNvPicPr>
            <a:picLocks noChangeAspect="1"/>
          </p:cNvPicPr>
          <p:nvPr/>
        </p:nvPicPr>
        <p:blipFill>
          <a:blip r:embed="rId2"/>
          <a:srcRect l="33921" t="78238" r="16700" b="7618"/>
          <a:stretch>
            <a:fillRect/>
          </a:stretch>
        </p:blipFill>
        <p:spPr>
          <a:xfrm>
            <a:off x="797541" y="5398071"/>
            <a:ext cx="2996325" cy="858245"/>
          </a:xfrm>
          <a:prstGeom prst="rect">
            <a:avLst/>
          </a:prstGeom>
        </p:spPr>
      </p:pic>
      <p:sp>
        <p:nvSpPr>
          <p:cNvPr id="8" name="TextBox 7">
            <a:extLst>
              <a:ext uri="{FF2B5EF4-FFF2-40B4-BE49-F238E27FC236}">
                <a16:creationId xmlns:a16="http://schemas.microsoft.com/office/drawing/2014/main" id="{7139F1DF-CAAB-1A0D-4F95-01589D5A5006}"/>
              </a:ext>
            </a:extLst>
          </p:cNvPr>
          <p:cNvSpPr txBox="1"/>
          <p:nvPr/>
        </p:nvSpPr>
        <p:spPr>
          <a:xfrm>
            <a:off x="171976" y="297739"/>
            <a:ext cx="6097700" cy="428835"/>
          </a:xfrm>
          <a:prstGeom prst="rect">
            <a:avLst/>
          </a:prstGeom>
          <a:noFill/>
        </p:spPr>
        <p:txBody>
          <a:bodyPr wrap="square">
            <a:spAutoFit/>
          </a:bodyPr>
          <a:lstStyle/>
          <a:p>
            <a:pPr>
              <a:lnSpc>
                <a:spcPct val="115000"/>
              </a:lnSpc>
              <a:spcBef>
                <a:spcPts val="800"/>
              </a:spcBef>
              <a:spcAft>
                <a:spcPts val="400"/>
              </a:spcAft>
              <a:buNone/>
            </a:pPr>
            <a:r>
              <a:rPr lang="en-GB" sz="2000" b="1" kern="100" dirty="0">
                <a:effectLst/>
                <a:latin typeface="Arial Black" panose="020B0604020202020204" pitchFamily="34" charset="0"/>
                <a:ea typeface="Times New Roman" panose="02020603050405020304" pitchFamily="18" charset="0"/>
                <a:cs typeface="Arial Black" panose="020B0604020202020204" pitchFamily="34" charset="0"/>
              </a:rPr>
              <a:t>Marketing Channels to Deliver Value</a:t>
            </a:r>
          </a:p>
        </p:txBody>
      </p:sp>
      <p:sp>
        <p:nvSpPr>
          <p:cNvPr id="4" name="TextBox 3">
            <a:extLst>
              <a:ext uri="{FF2B5EF4-FFF2-40B4-BE49-F238E27FC236}">
                <a16:creationId xmlns:a16="http://schemas.microsoft.com/office/drawing/2014/main" id="{0EFCE98C-8D47-DC20-AC0B-8BB3215DED56}"/>
              </a:ext>
            </a:extLst>
          </p:cNvPr>
          <p:cNvSpPr txBox="1"/>
          <p:nvPr/>
        </p:nvSpPr>
        <p:spPr>
          <a:xfrm>
            <a:off x="6031047" y="877981"/>
            <a:ext cx="6097700" cy="2585323"/>
          </a:xfrm>
          <a:prstGeom prst="rect">
            <a:avLst/>
          </a:prstGeom>
          <a:noFill/>
        </p:spPr>
        <p:txBody>
          <a:bodyPr wrap="square">
            <a:spAutoFit/>
          </a:bodyPr>
          <a:lstStyle/>
          <a:p>
            <a:r>
              <a:rPr lang="en-US" sz="1800" i="1"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A value delivery network comprises the constellation of </a:t>
            </a:r>
            <a:r>
              <a:rPr lang="en-US" sz="1800" i="1" dirty="0" err="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organisations</a:t>
            </a:r>
            <a:r>
              <a:rPr lang="en-US" sz="1800" i="1"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 and processes that </a:t>
            </a:r>
            <a:r>
              <a:rPr lang="en-US" sz="1800" b="1" i="1"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jointly create and deliver customer value</a:t>
            </a:r>
            <a:r>
              <a:rPr lang="en-US" sz="1800" i="1"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 this perspective shifts attention from isolated transactions to systemic interdependence and </a:t>
            </a:r>
            <a:r>
              <a:rPr lang="en-US" sz="1800" b="1" i="1"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coordinated value creation </a:t>
            </a:r>
            <a:r>
              <a:rPr lang="en-US" sz="1800" i="1"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(Kotler, 2003; </a:t>
            </a:r>
            <a:r>
              <a:rPr lang="en-US" sz="1800" i="1" dirty="0" err="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Rangan</a:t>
            </a:r>
            <a:r>
              <a:rPr lang="en-US" sz="1800" i="1"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 2014). In practice, the network includes upstream suppliers who </a:t>
            </a:r>
            <a:r>
              <a:rPr lang="en-US" sz="1800" b="1" i="1"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provide inputs and capabilities</a:t>
            </a:r>
            <a:r>
              <a:rPr lang="en-US" sz="1800" i="1"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 downstream distributors and retailers who </a:t>
            </a:r>
            <a:r>
              <a:rPr lang="en-US" sz="1800" b="1" i="1"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shape the customer experience</a:t>
            </a:r>
            <a:r>
              <a:rPr lang="en-US" sz="1800" i="1"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 and a range of service, financial and information partners that enable transactions and intelligence (Stern, El </a:t>
            </a:r>
            <a:r>
              <a:rPr lang="en-US" sz="1800" i="1" dirty="0" err="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Ansary</a:t>
            </a:r>
            <a:r>
              <a:rPr lang="en-US" sz="1800" i="1"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 &amp; Coughlan, 2012; Rosenbloom, 2011).</a:t>
            </a:r>
            <a:endParaRPr lang="en-US" i="1" dirty="0"/>
          </a:p>
        </p:txBody>
      </p:sp>
      <p:sp>
        <p:nvSpPr>
          <p:cNvPr id="3" name="TextBox 2">
            <a:extLst>
              <a:ext uri="{FF2B5EF4-FFF2-40B4-BE49-F238E27FC236}">
                <a16:creationId xmlns:a16="http://schemas.microsoft.com/office/drawing/2014/main" id="{C726E7AB-5A3A-895D-568E-26A51624A730}"/>
              </a:ext>
            </a:extLst>
          </p:cNvPr>
          <p:cNvSpPr txBox="1"/>
          <p:nvPr/>
        </p:nvSpPr>
        <p:spPr>
          <a:xfrm>
            <a:off x="572365" y="1327463"/>
            <a:ext cx="6097700" cy="4652556"/>
          </a:xfrm>
          <a:prstGeom prst="rect">
            <a:avLst/>
          </a:prstGeom>
          <a:noFill/>
        </p:spPr>
        <p:txBody>
          <a:bodyPr wrap="square">
            <a:spAutoFit/>
          </a:bodyPr>
          <a:lstStyle/>
          <a:p>
            <a:pPr>
              <a:lnSpc>
                <a:spcPct val="115000"/>
              </a:lnSpc>
              <a:spcBef>
                <a:spcPts val="800"/>
              </a:spcBef>
              <a:spcAft>
                <a:spcPts val="400"/>
              </a:spcAft>
              <a:buNone/>
            </a:pPr>
            <a:r>
              <a:rPr lang="en-GB" sz="2000" b="1" kern="100" dirty="0">
                <a:solidFill>
                  <a:srgbClr val="0F4761"/>
                </a:solidFill>
                <a:effectLst/>
                <a:latin typeface="Aptos" panose="020B0004020202020204" pitchFamily="34" charset="0"/>
                <a:ea typeface="Times New Roman" panose="02020603050405020304" pitchFamily="18" charset="0"/>
                <a:cs typeface="Times New Roman" panose="02020603050405020304" pitchFamily="18" charset="0"/>
              </a:rPr>
              <a:t>IMPORTANCE &amp;  FUNCTIONS </a:t>
            </a:r>
          </a:p>
          <a:p>
            <a:r>
              <a:rPr lang="en-GB" sz="1800" b="1"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Bridging Gaps</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Bridging Producer Feasibility and Consumer Choices</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A Communication Interface Between Producers and Consumers</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Facilitating Transactions Between Producers and Consumers</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Logistics and Risk-Bearing on Behalf of Producers</a:t>
            </a:r>
            <a:endParaRPr lang="en-US"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endParaRPr>
          </a:p>
          <a:p>
            <a:endParaRPr lang="en-US" dirty="0">
              <a:solidFill>
                <a:srgbClr val="000000"/>
              </a:solidFill>
              <a:latin typeface="Arial Narrow" panose="020B0606020202030204" pitchFamily="34" charset="0"/>
              <a:ea typeface="Times New Roman" panose="02020603050405020304" pitchFamily="18" charset="0"/>
              <a:cs typeface="Arial" panose="020B0604020202020204" pitchFamily="34" charset="0"/>
            </a:endParaRPr>
          </a:p>
          <a:p>
            <a:r>
              <a:rPr lang="en-GB" sz="1800" b="1"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Shaping the Marketing Mix</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3.1.1 Shaping the Product</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3.1.2 Shaping the Price</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3.1.3 Shaping the Place</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3.1.4 Shaping the Promotion</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endParaRPr lang="en-US" sz="1800" b="1" dirty="0">
              <a:solidFill>
                <a:srgbClr val="000000"/>
              </a:solidFill>
              <a:effectLst/>
              <a:latin typeface="Arial Narrow" panose="020B0606020202030204" pitchFamily="34" charset="0"/>
              <a:ea typeface="Aptos" panose="020B0004020202020204" pitchFamily="34" charset="0"/>
              <a:cs typeface="Aptos" panose="020B0004020202020204" pitchFamily="34" charset="0"/>
            </a:endParaRPr>
          </a:p>
          <a:p>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pPr marL="342900" indent="-342900">
              <a:buSzPts val="1000"/>
              <a:buFont typeface="Symbol" pitchFamily="2" charset="2"/>
              <a:buChar char=""/>
              <a:tabLst>
                <a:tab pos="457200" algn="l"/>
              </a:tabLst>
            </a:pPr>
            <a:endParaRPr lang="en-US" dirty="0">
              <a:latin typeface="Times New Roman" panose="02020603050405020304" pitchFamily="18" charset="0"/>
            </a:endParaRPr>
          </a:p>
          <a:p>
            <a:pPr marL="342900" lvl="0" indent="-342900">
              <a:buSzPts val="1000"/>
              <a:buFont typeface="Symbol" pitchFamily="2" charset="2"/>
              <a:buChar char=""/>
              <a:tabLst>
                <a:tab pos="457200" algn="l"/>
              </a:tabLst>
            </a:pPr>
            <a:endParaRPr lang="en-GB" sz="1800" dirty="0">
              <a:effectLst/>
              <a:latin typeface="Times New Roman" panose="02020603050405020304" pitchFamily="18" charset="0"/>
              <a:ea typeface="Times New Roman" panose="02020603050405020304" pitchFamily="18" charset="0"/>
            </a:endParaRPr>
          </a:p>
        </p:txBody>
      </p:sp>
      <p:sp>
        <p:nvSpPr>
          <p:cNvPr id="13" name="TextBox 12">
            <a:extLst>
              <a:ext uri="{FF2B5EF4-FFF2-40B4-BE49-F238E27FC236}">
                <a16:creationId xmlns:a16="http://schemas.microsoft.com/office/drawing/2014/main" id="{88C36A91-D620-D74E-34D8-2B1A80FF08D3}"/>
              </a:ext>
            </a:extLst>
          </p:cNvPr>
          <p:cNvSpPr txBox="1"/>
          <p:nvPr/>
        </p:nvSpPr>
        <p:spPr>
          <a:xfrm>
            <a:off x="5292507" y="3696150"/>
            <a:ext cx="6101952" cy="1977529"/>
          </a:xfrm>
          <a:prstGeom prst="rect">
            <a:avLst/>
          </a:prstGeom>
          <a:noFill/>
        </p:spPr>
        <p:txBody>
          <a:bodyPr wrap="square">
            <a:spAutoFit/>
          </a:bodyPr>
          <a:lstStyle/>
          <a:p>
            <a:pPr marL="0" marR="0">
              <a:lnSpc>
                <a:spcPct val="115000"/>
              </a:lnSpc>
              <a:buNone/>
            </a:pPr>
            <a:r>
              <a:rPr lang="en-US" sz="1800" i="1" dirty="0">
                <a:solidFill>
                  <a:srgbClr val="000000"/>
                </a:solidFill>
                <a:effectLst/>
                <a:latin typeface="Arial Narrow" panose="020B0606020202030204" pitchFamily="34" charset="0"/>
                <a:ea typeface="Times New Roman" panose="02020603050405020304" pitchFamily="18" charset="0"/>
              </a:rPr>
              <a:t>The importance of value-creating channels in marketing cannot be overstated. These channels not only </a:t>
            </a:r>
            <a:r>
              <a:rPr lang="en-US" sz="1800" b="1" i="1" dirty="0">
                <a:solidFill>
                  <a:srgbClr val="000000"/>
                </a:solidFill>
                <a:effectLst/>
                <a:latin typeface="Arial Narrow" panose="020B0606020202030204" pitchFamily="34" charset="0"/>
                <a:ea typeface="Times New Roman" panose="02020603050405020304" pitchFamily="18" charset="0"/>
              </a:rPr>
              <a:t>bridge the gaps </a:t>
            </a:r>
            <a:r>
              <a:rPr lang="en-US" sz="1800" i="1" dirty="0">
                <a:solidFill>
                  <a:srgbClr val="000000"/>
                </a:solidFill>
                <a:effectLst/>
                <a:latin typeface="Arial Narrow" panose="020B0606020202030204" pitchFamily="34" charset="0"/>
                <a:ea typeface="Times New Roman" panose="02020603050405020304" pitchFamily="18" charset="0"/>
              </a:rPr>
              <a:t>between the producers and consumers  (e.g. in </a:t>
            </a:r>
            <a:r>
              <a:rPr lang="en-US" sz="1800" b="1" i="1" dirty="0">
                <a:solidFill>
                  <a:srgbClr val="000000"/>
                </a:solidFill>
                <a:effectLst/>
                <a:latin typeface="Arial Narrow" panose="020B0606020202030204" pitchFamily="34" charset="0"/>
                <a:ea typeface="Times New Roman" panose="02020603050405020304" pitchFamily="18" charset="0"/>
              </a:rPr>
              <a:t>communication</a:t>
            </a:r>
            <a:r>
              <a:rPr lang="en-US" sz="1800" i="1" dirty="0">
                <a:solidFill>
                  <a:srgbClr val="000000"/>
                </a:solidFill>
                <a:effectLst/>
                <a:latin typeface="Arial Narrow" panose="020B0606020202030204" pitchFamily="34" charset="0"/>
                <a:ea typeface="Times New Roman" panose="02020603050405020304" pitchFamily="18" charset="0"/>
              </a:rPr>
              <a:t>, </a:t>
            </a:r>
            <a:r>
              <a:rPr lang="en-US" sz="1800" b="1" i="1" dirty="0">
                <a:solidFill>
                  <a:srgbClr val="000000"/>
                </a:solidFill>
                <a:effectLst/>
                <a:latin typeface="Arial Narrow" panose="020B0606020202030204" pitchFamily="34" charset="0"/>
                <a:ea typeface="Times New Roman" panose="02020603050405020304" pitchFamily="18" charset="0"/>
              </a:rPr>
              <a:t>supply and demand</a:t>
            </a:r>
            <a:r>
              <a:rPr lang="en-US" sz="1800" i="1" dirty="0">
                <a:solidFill>
                  <a:srgbClr val="000000"/>
                </a:solidFill>
                <a:effectLst/>
                <a:latin typeface="Arial Narrow" panose="020B0606020202030204" pitchFamily="34" charset="0"/>
                <a:ea typeface="Times New Roman" panose="02020603050405020304" pitchFamily="18" charset="0"/>
              </a:rPr>
              <a:t>, </a:t>
            </a:r>
            <a:r>
              <a:rPr lang="en-US" sz="1800" b="1" i="1" dirty="0">
                <a:solidFill>
                  <a:srgbClr val="000000"/>
                </a:solidFill>
                <a:effectLst/>
                <a:latin typeface="Arial Narrow" panose="020B0606020202030204" pitchFamily="34" charset="0"/>
                <a:ea typeface="Times New Roman" panose="02020603050405020304" pitchFamily="18" charset="0"/>
              </a:rPr>
              <a:t>constrains and </a:t>
            </a:r>
            <a:r>
              <a:rPr lang="en-US" sz="1800" b="1" i="1" dirty="0" err="1">
                <a:solidFill>
                  <a:srgbClr val="000000"/>
                </a:solidFill>
                <a:effectLst/>
                <a:latin typeface="Arial Narrow" panose="020B0606020202030204" pitchFamily="34" charset="0"/>
                <a:ea typeface="Times New Roman" panose="02020603050405020304" pitchFamily="18" charset="0"/>
              </a:rPr>
              <a:t>choices</a:t>
            </a:r>
            <a:r>
              <a:rPr lang="en-US" sz="1800" i="1" dirty="0" err="1">
                <a:solidFill>
                  <a:srgbClr val="000000"/>
                </a:solidFill>
                <a:effectLst/>
                <a:latin typeface="Arial Narrow" panose="020B0606020202030204" pitchFamily="34" charset="0"/>
                <a:ea typeface="Times New Roman" panose="02020603050405020304" pitchFamily="18" charset="0"/>
              </a:rPr>
              <a:t>,etc</a:t>
            </a:r>
            <a:r>
              <a:rPr lang="en-US" sz="1800" i="1" dirty="0">
                <a:solidFill>
                  <a:srgbClr val="000000"/>
                </a:solidFill>
                <a:effectLst/>
                <a:latin typeface="Arial Narrow" panose="020B0606020202030204" pitchFamily="34" charset="0"/>
                <a:ea typeface="Times New Roman" panose="02020603050405020304" pitchFamily="18" charset="0"/>
              </a:rPr>
              <a:t>) but they also play a pivotal role in shaping the marketing mix for any given product or service. (Rosenbloom, 2011; Kotler &amp; Keller, 2016).</a:t>
            </a:r>
            <a:endParaRPr lang="en-US" sz="2800" i="1" dirty="0">
              <a:effectLst/>
              <a:latin typeface="Times New Roman" panose="02020603050405020304" pitchFamily="18" charset="0"/>
              <a:ea typeface="Times New Roman" panose="02020603050405020304" pitchFamily="18" charset="0"/>
            </a:endParaRPr>
          </a:p>
        </p:txBody>
      </p:sp>
      <p:cxnSp>
        <p:nvCxnSpPr>
          <p:cNvPr id="5" name="Straight Arrow Connector 4">
            <a:extLst>
              <a:ext uri="{FF2B5EF4-FFF2-40B4-BE49-F238E27FC236}">
                <a16:creationId xmlns:a16="http://schemas.microsoft.com/office/drawing/2014/main" id="{1C42EFCA-ED7D-D228-95EF-214A0E63EA08}"/>
              </a:ext>
            </a:extLst>
          </p:cNvPr>
          <p:cNvCxnSpPr>
            <a:cxnSpLocks/>
          </p:cNvCxnSpPr>
          <p:nvPr/>
        </p:nvCxnSpPr>
        <p:spPr>
          <a:xfrm>
            <a:off x="171976" y="682312"/>
            <a:ext cx="11921372" cy="0"/>
          </a:xfrm>
          <a:prstGeom prst="straightConnector1">
            <a:avLst/>
          </a:prstGeom>
        </p:spPr>
        <p:style>
          <a:lnRef idx="2">
            <a:schemeClr val="dk1"/>
          </a:lnRef>
          <a:fillRef idx="0">
            <a:schemeClr val="dk1"/>
          </a:fillRef>
          <a:effectRef idx="1">
            <a:schemeClr val="dk1"/>
          </a:effectRef>
          <a:fontRef idx="minor">
            <a:schemeClr val="tx1"/>
          </a:fontRef>
        </p:style>
      </p:cxnSp>
      <p:sp>
        <p:nvSpPr>
          <p:cNvPr id="10" name="TextBox 9">
            <a:extLst>
              <a:ext uri="{FF2B5EF4-FFF2-40B4-BE49-F238E27FC236}">
                <a16:creationId xmlns:a16="http://schemas.microsoft.com/office/drawing/2014/main" id="{72F48A89-102E-C91D-06C6-002C657CDBB2}"/>
              </a:ext>
            </a:extLst>
          </p:cNvPr>
          <p:cNvSpPr txBox="1"/>
          <p:nvPr/>
        </p:nvSpPr>
        <p:spPr>
          <a:xfrm>
            <a:off x="9631306" y="280813"/>
            <a:ext cx="6097700" cy="428835"/>
          </a:xfrm>
          <a:prstGeom prst="rect">
            <a:avLst/>
          </a:prstGeom>
          <a:noFill/>
        </p:spPr>
        <p:txBody>
          <a:bodyPr wrap="square">
            <a:spAutoFit/>
          </a:bodyPr>
          <a:lstStyle/>
          <a:p>
            <a:pPr>
              <a:lnSpc>
                <a:spcPct val="115000"/>
              </a:lnSpc>
              <a:spcBef>
                <a:spcPts val="800"/>
              </a:spcBef>
              <a:spcAft>
                <a:spcPts val="400"/>
              </a:spcAft>
              <a:buNone/>
            </a:pPr>
            <a:r>
              <a:rPr lang="en-US" sz="2000" b="1" kern="100" dirty="0" err="1">
                <a:effectLst/>
                <a:latin typeface="Arial Black" panose="020B0604020202020204" pitchFamily="34" charset="0"/>
                <a:ea typeface="Times New Roman" panose="02020603050405020304" pitchFamily="18" charset="0"/>
                <a:cs typeface="Arial Black" panose="020B0604020202020204" pitchFamily="34" charset="0"/>
              </a:rPr>
              <a:t>Tehzeeb</a:t>
            </a:r>
            <a:r>
              <a:rPr lang="en-US" sz="2000" b="1" kern="100" dirty="0">
                <a:effectLst/>
                <a:latin typeface="Arial Black" panose="020B0604020202020204" pitchFamily="34" charset="0"/>
                <a:ea typeface="Times New Roman" panose="02020603050405020304" pitchFamily="18" charset="0"/>
                <a:cs typeface="Arial Black" panose="020B0604020202020204" pitchFamily="34" charset="0"/>
              </a:rPr>
              <a:t> Karim</a:t>
            </a:r>
            <a:endParaRPr lang="en-GB" sz="2000" b="1" kern="100" dirty="0">
              <a:effectLst/>
              <a:latin typeface="Arial Black" panose="020B0604020202020204" pitchFamily="34" charset="0"/>
              <a:ea typeface="Times New Roman" panose="02020603050405020304" pitchFamily="18" charset="0"/>
              <a:cs typeface="Arial Black" panose="020B0604020202020204" pitchFamily="34" charset="0"/>
            </a:endParaRPr>
          </a:p>
        </p:txBody>
      </p:sp>
    </p:spTree>
    <p:extLst>
      <p:ext uri="{BB962C8B-B14F-4D97-AF65-F5344CB8AC3E}">
        <p14:creationId xmlns:p14="http://schemas.microsoft.com/office/powerpoint/2010/main" val="1196946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7E9D68B1-7B13-79D6-2FC0-F577DCE58313}"/>
              </a:ext>
            </a:extLst>
          </p:cNvPr>
          <p:cNvPicPr>
            <a:picLocks noChangeAspect="1"/>
          </p:cNvPicPr>
          <p:nvPr/>
        </p:nvPicPr>
        <p:blipFill>
          <a:blip r:embed="rId2"/>
          <a:srcRect t="7422" b="-1575"/>
          <a:stretch>
            <a:fillRect/>
          </a:stretch>
        </p:blipFill>
        <p:spPr>
          <a:xfrm>
            <a:off x="6415658" y="3401723"/>
            <a:ext cx="4827237" cy="2957993"/>
          </a:xfrm>
          <a:prstGeom prst="rect">
            <a:avLst/>
          </a:prstGeom>
        </p:spPr>
      </p:pic>
      <p:sp>
        <p:nvSpPr>
          <p:cNvPr id="3" name="TextBox 2">
            <a:extLst>
              <a:ext uri="{FF2B5EF4-FFF2-40B4-BE49-F238E27FC236}">
                <a16:creationId xmlns:a16="http://schemas.microsoft.com/office/drawing/2014/main" id="{28BCA4EA-B035-874F-BB89-113F36CA609B}"/>
              </a:ext>
            </a:extLst>
          </p:cNvPr>
          <p:cNvSpPr txBox="1"/>
          <p:nvPr/>
        </p:nvSpPr>
        <p:spPr>
          <a:xfrm>
            <a:off x="623382" y="1367559"/>
            <a:ext cx="6097700" cy="4375557"/>
          </a:xfrm>
          <a:prstGeom prst="rect">
            <a:avLst/>
          </a:prstGeom>
          <a:noFill/>
        </p:spPr>
        <p:txBody>
          <a:bodyPr wrap="square">
            <a:spAutoFit/>
          </a:bodyPr>
          <a:lstStyle/>
          <a:p>
            <a:pPr>
              <a:lnSpc>
                <a:spcPct val="115000"/>
              </a:lnSpc>
              <a:spcBef>
                <a:spcPts val="800"/>
              </a:spcBef>
              <a:spcAft>
                <a:spcPts val="400"/>
              </a:spcAft>
              <a:buNone/>
            </a:pPr>
            <a:r>
              <a:rPr lang="en-GB" sz="2000" b="1" kern="100" dirty="0">
                <a:solidFill>
                  <a:srgbClr val="0F4761"/>
                </a:solidFill>
                <a:effectLst/>
                <a:latin typeface="Aptos" panose="020B0004020202020204" pitchFamily="34" charset="0"/>
                <a:ea typeface="Times New Roman" panose="02020603050405020304" pitchFamily="18" charset="0"/>
                <a:cs typeface="Times New Roman" panose="02020603050405020304" pitchFamily="18" charset="0"/>
              </a:rPr>
              <a:t>LOGISTICS AND SUPPLY CHAIN</a:t>
            </a:r>
          </a:p>
          <a:p>
            <a:r>
              <a:rPr lang="en-US" sz="1800" b="1"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What is it?</a:t>
            </a:r>
          </a:p>
          <a:p>
            <a:r>
              <a:rPr lang="en-GB" sz="1800" b="1"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Objectives</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pPr marL="285750" indent="-285750">
              <a:buFont typeface="Arial" panose="020B0604020202020204" pitchFamily="34" charset="0"/>
              <a:buChar char="•"/>
            </a:pPr>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Service </a:t>
            </a:r>
            <a:r>
              <a:rPr lang="en-US" dirty="0">
                <a:solidFill>
                  <a:srgbClr val="000000"/>
                </a:solidFill>
                <a:latin typeface="Arial Narrow" panose="020B0606020202030204" pitchFamily="34" charset="0"/>
                <a:ea typeface="Aptos" panose="020B0004020202020204" pitchFamily="34" charset="0"/>
                <a:cs typeface="Aptos" panose="020B0004020202020204" pitchFamily="34" charset="0"/>
              </a:rPr>
              <a:t>Excellence</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pPr marL="285750" indent="-285750">
              <a:buFont typeface="Arial" panose="020B0604020202020204" pitchFamily="34" charset="0"/>
              <a:buChar char="•"/>
            </a:pPr>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Cost Minimisation</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pPr marL="285750" indent="-285750">
              <a:buFont typeface="Arial" panose="020B0604020202020204" pitchFamily="34" charset="0"/>
              <a:buChar char="•"/>
            </a:pPr>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Inventory Turnover and Working Capital Efficiency</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pPr marL="285750" indent="-285750">
              <a:buFont typeface="Arial" panose="020B0604020202020204" pitchFamily="34" charset="0"/>
              <a:buChar char="•"/>
            </a:pPr>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Flexibility and Responsiveness</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pPr marL="285750" indent="-285750">
              <a:buFont typeface="Arial" panose="020B0604020202020204" pitchFamily="34" charset="0"/>
              <a:buChar char="•"/>
            </a:pPr>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Risk Reduction and Reliability</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r>
              <a:rPr lang="en-GB" sz="1800" b="1"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Major Logistics Functions</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pPr marL="285750" indent="-285750">
              <a:buFont typeface="Arial" panose="020B0604020202020204" pitchFamily="34" charset="0"/>
              <a:buChar char="•"/>
            </a:pPr>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Order Processing</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pPr marL="285750" indent="-285750">
              <a:buFont typeface="Arial" panose="020B0604020202020204" pitchFamily="34" charset="0"/>
              <a:buChar char="•"/>
            </a:pPr>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Warehousing</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pPr marL="285750" indent="-285750">
              <a:buFont typeface="Arial" panose="020B0604020202020204" pitchFamily="34" charset="0"/>
              <a:buChar char="•"/>
            </a:pPr>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Inventory</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pPr marL="285750" indent="-285750">
              <a:buFont typeface="Arial" panose="020B0604020202020204" pitchFamily="34" charset="0"/>
              <a:buChar char="•"/>
            </a:pPr>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Transportation</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pPr marL="285750" indent="-285750">
              <a:buFont typeface="Arial" panose="020B0604020202020204" pitchFamily="34" charset="0"/>
              <a:buChar char="•"/>
            </a:pPr>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Information Systems</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pPr marL="285750" indent="-285750">
              <a:buFont typeface="Arial" panose="020B0604020202020204" pitchFamily="34" charset="0"/>
              <a:buChar char="•"/>
            </a:pPr>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Integrated Logistics Management</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p:txBody>
      </p:sp>
      <p:cxnSp>
        <p:nvCxnSpPr>
          <p:cNvPr id="4" name="Connector: Elbow 3">
            <a:extLst>
              <a:ext uri="{FF2B5EF4-FFF2-40B4-BE49-F238E27FC236}">
                <a16:creationId xmlns:a16="http://schemas.microsoft.com/office/drawing/2014/main" id="{1E16BDCD-7713-ABBC-C927-2C2458ED3730}"/>
              </a:ext>
            </a:extLst>
          </p:cNvPr>
          <p:cNvCxnSpPr>
            <a:cxnSpLocks/>
          </p:cNvCxnSpPr>
          <p:nvPr/>
        </p:nvCxnSpPr>
        <p:spPr>
          <a:xfrm rot="10800000" flipV="1">
            <a:off x="352405" y="1096389"/>
            <a:ext cx="1390310" cy="1254578"/>
          </a:xfrm>
          <a:prstGeom prst="bentConnector3">
            <a:avLst>
              <a:gd name="adj1" fmla="val 100159"/>
            </a:avLst>
          </a:prstGeom>
        </p:spPr>
        <p:style>
          <a:lnRef idx="2">
            <a:schemeClr val="accent1"/>
          </a:lnRef>
          <a:fillRef idx="0">
            <a:schemeClr val="accent1"/>
          </a:fillRef>
          <a:effectRef idx="1">
            <a:schemeClr val="accent1"/>
          </a:effectRef>
          <a:fontRef idx="minor">
            <a:schemeClr val="tx1"/>
          </a:fontRef>
        </p:style>
      </p:cxnSp>
      <p:cxnSp>
        <p:nvCxnSpPr>
          <p:cNvPr id="10" name="Connector: Elbow 9">
            <a:extLst>
              <a:ext uri="{FF2B5EF4-FFF2-40B4-BE49-F238E27FC236}">
                <a16:creationId xmlns:a16="http://schemas.microsoft.com/office/drawing/2014/main" id="{780A0528-9CEE-F83A-7A65-9CF739B88B1A}"/>
              </a:ext>
            </a:extLst>
          </p:cNvPr>
          <p:cNvCxnSpPr>
            <a:cxnSpLocks/>
          </p:cNvCxnSpPr>
          <p:nvPr/>
        </p:nvCxnSpPr>
        <p:spPr>
          <a:xfrm rot="10800000" flipV="1">
            <a:off x="445277" y="1197764"/>
            <a:ext cx="1390310" cy="1254578"/>
          </a:xfrm>
          <a:prstGeom prst="bentConnector3">
            <a:avLst>
              <a:gd name="adj1" fmla="val 100159"/>
            </a:avLst>
          </a:prstGeom>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E7D64FA7-84A2-77F8-9761-E2F642855376}"/>
              </a:ext>
            </a:extLst>
          </p:cNvPr>
          <p:cNvSpPr txBox="1"/>
          <p:nvPr/>
        </p:nvSpPr>
        <p:spPr>
          <a:xfrm>
            <a:off x="171976" y="297739"/>
            <a:ext cx="6097700" cy="428835"/>
          </a:xfrm>
          <a:prstGeom prst="rect">
            <a:avLst/>
          </a:prstGeom>
          <a:noFill/>
        </p:spPr>
        <p:txBody>
          <a:bodyPr wrap="square">
            <a:spAutoFit/>
          </a:bodyPr>
          <a:lstStyle/>
          <a:p>
            <a:pPr>
              <a:lnSpc>
                <a:spcPct val="115000"/>
              </a:lnSpc>
              <a:spcBef>
                <a:spcPts val="800"/>
              </a:spcBef>
              <a:spcAft>
                <a:spcPts val="400"/>
              </a:spcAft>
              <a:buNone/>
            </a:pPr>
            <a:r>
              <a:rPr lang="en-GB" sz="2000" b="1" kern="100" dirty="0">
                <a:effectLst/>
                <a:latin typeface="Arial Black" panose="020B0604020202020204" pitchFamily="34" charset="0"/>
                <a:ea typeface="Times New Roman" panose="02020603050405020304" pitchFamily="18" charset="0"/>
                <a:cs typeface="Arial Black" panose="020B0604020202020204" pitchFamily="34" charset="0"/>
              </a:rPr>
              <a:t>Marketing Channels to Deliver Value</a:t>
            </a:r>
          </a:p>
        </p:txBody>
      </p:sp>
      <p:sp>
        <p:nvSpPr>
          <p:cNvPr id="6" name="TextBox 5">
            <a:extLst>
              <a:ext uri="{FF2B5EF4-FFF2-40B4-BE49-F238E27FC236}">
                <a16:creationId xmlns:a16="http://schemas.microsoft.com/office/drawing/2014/main" id="{BF8A9720-9016-1420-3B2A-0700ADB93E36}"/>
              </a:ext>
            </a:extLst>
          </p:cNvPr>
          <p:cNvSpPr txBox="1"/>
          <p:nvPr/>
        </p:nvSpPr>
        <p:spPr>
          <a:xfrm>
            <a:off x="5470918" y="641105"/>
            <a:ext cx="6097700" cy="2614627"/>
          </a:xfrm>
          <a:prstGeom prst="rect">
            <a:avLst/>
          </a:prstGeom>
          <a:noFill/>
        </p:spPr>
        <p:txBody>
          <a:bodyPr wrap="square">
            <a:spAutoFit/>
          </a:bodyPr>
          <a:lstStyle/>
          <a:p>
            <a:pPr marL="0" marR="0">
              <a:lnSpc>
                <a:spcPct val="115000"/>
              </a:lnSpc>
              <a:buNone/>
            </a:pPr>
            <a:r>
              <a:rPr lang="en-US" b="1" i="1" dirty="0">
                <a:solidFill>
                  <a:srgbClr val="000000"/>
                </a:solidFill>
                <a:effectLst/>
                <a:latin typeface="Arial Narrow" panose="020B0606020202030204" pitchFamily="34" charset="0"/>
                <a:ea typeface="Times New Roman" panose="02020603050405020304" pitchFamily="18" charset="0"/>
              </a:rPr>
              <a:t>Logistics</a:t>
            </a:r>
            <a:r>
              <a:rPr lang="en-US" i="1" dirty="0">
                <a:solidFill>
                  <a:srgbClr val="000000"/>
                </a:solidFill>
                <a:effectLst/>
                <a:latin typeface="Arial Narrow" panose="020B0606020202030204" pitchFamily="34" charset="0"/>
                <a:ea typeface="Times New Roman" panose="02020603050405020304" pitchFamily="18" charset="0"/>
              </a:rPr>
              <a:t> refers to the set of activities concerned with the physical movement, storage and handling of goods and the associated information and financial flows that enable products to move from producers to customers. </a:t>
            </a:r>
            <a:r>
              <a:rPr lang="en-US" b="1" i="1" dirty="0">
                <a:solidFill>
                  <a:srgbClr val="000000"/>
                </a:solidFill>
                <a:effectLst/>
                <a:latin typeface="Arial Narrow" panose="020B0606020202030204" pitchFamily="34" charset="0"/>
                <a:ea typeface="Times New Roman" panose="02020603050405020304" pitchFamily="18" charset="0"/>
              </a:rPr>
              <a:t>Supply chain</a:t>
            </a:r>
            <a:r>
              <a:rPr lang="en-US" i="1" dirty="0">
                <a:solidFill>
                  <a:srgbClr val="000000"/>
                </a:solidFill>
                <a:effectLst/>
                <a:latin typeface="Arial Narrow" panose="020B0606020202030204" pitchFamily="34" charset="0"/>
                <a:ea typeface="Times New Roman" panose="02020603050405020304" pitchFamily="18" charset="0"/>
              </a:rPr>
              <a:t> denotes the broader network of </a:t>
            </a:r>
            <a:r>
              <a:rPr lang="en-US" i="1" dirty="0" err="1">
                <a:solidFill>
                  <a:srgbClr val="000000"/>
                </a:solidFill>
                <a:effectLst/>
                <a:latin typeface="Arial Narrow" panose="020B0606020202030204" pitchFamily="34" charset="0"/>
                <a:ea typeface="Times New Roman" panose="02020603050405020304" pitchFamily="18" charset="0"/>
              </a:rPr>
              <a:t>organisations</a:t>
            </a:r>
            <a:r>
              <a:rPr lang="en-US" i="1" dirty="0">
                <a:solidFill>
                  <a:srgbClr val="000000"/>
                </a:solidFill>
                <a:effectLst/>
                <a:latin typeface="Arial Narrow" panose="020B0606020202030204" pitchFamily="34" charset="0"/>
                <a:ea typeface="Times New Roman" panose="02020603050405020304" pitchFamily="18" charset="0"/>
              </a:rPr>
              <a:t> — suppliers, manufacturers, logistics providers, intermediaries and customers — that together source inputs, transform them into products and deliver value to end users (Rosenbloom, 2011; Stern, El </a:t>
            </a:r>
            <a:r>
              <a:rPr lang="en-US" i="1" dirty="0" err="1">
                <a:solidFill>
                  <a:srgbClr val="000000"/>
                </a:solidFill>
                <a:effectLst/>
                <a:latin typeface="Arial Narrow" panose="020B0606020202030204" pitchFamily="34" charset="0"/>
                <a:ea typeface="Times New Roman" panose="02020603050405020304" pitchFamily="18" charset="0"/>
              </a:rPr>
              <a:t>Ansary</a:t>
            </a:r>
            <a:r>
              <a:rPr lang="en-US" i="1" dirty="0">
                <a:solidFill>
                  <a:srgbClr val="000000"/>
                </a:solidFill>
                <a:effectLst/>
                <a:latin typeface="Arial Narrow" panose="020B0606020202030204" pitchFamily="34" charset="0"/>
                <a:ea typeface="Times New Roman" panose="02020603050405020304" pitchFamily="18" charset="0"/>
              </a:rPr>
              <a:t> &amp; Coughlan, 2012). </a:t>
            </a:r>
            <a:endParaRPr lang="en-US" i="1" dirty="0">
              <a:effectLst/>
              <a:latin typeface="Times New Roman" panose="02020603050405020304" pitchFamily="18" charset="0"/>
              <a:ea typeface="Times New Roman" panose="02020603050405020304" pitchFamily="18" charset="0"/>
            </a:endParaRPr>
          </a:p>
        </p:txBody>
      </p:sp>
      <p:cxnSp>
        <p:nvCxnSpPr>
          <p:cNvPr id="7" name="Straight Arrow Connector 6">
            <a:extLst>
              <a:ext uri="{FF2B5EF4-FFF2-40B4-BE49-F238E27FC236}">
                <a16:creationId xmlns:a16="http://schemas.microsoft.com/office/drawing/2014/main" id="{C71AF12B-0E53-BE86-8C79-451B7B79DD1C}"/>
              </a:ext>
            </a:extLst>
          </p:cNvPr>
          <p:cNvCxnSpPr>
            <a:cxnSpLocks/>
          </p:cNvCxnSpPr>
          <p:nvPr/>
        </p:nvCxnSpPr>
        <p:spPr>
          <a:xfrm>
            <a:off x="171976" y="682312"/>
            <a:ext cx="11921372" cy="0"/>
          </a:xfrm>
          <a:prstGeom prst="straightConnector1">
            <a:avLst/>
          </a:prstGeom>
        </p:spPr>
        <p:style>
          <a:lnRef idx="2">
            <a:schemeClr val="dk1"/>
          </a:lnRef>
          <a:fillRef idx="0">
            <a:schemeClr val="dk1"/>
          </a:fillRef>
          <a:effectRef idx="1">
            <a:schemeClr val="dk1"/>
          </a:effectRef>
          <a:fontRef idx="minor">
            <a:schemeClr val="tx1"/>
          </a:fontRef>
        </p:style>
      </p:cxnSp>
      <p:sp>
        <p:nvSpPr>
          <p:cNvPr id="9" name="TextBox 8">
            <a:extLst>
              <a:ext uri="{FF2B5EF4-FFF2-40B4-BE49-F238E27FC236}">
                <a16:creationId xmlns:a16="http://schemas.microsoft.com/office/drawing/2014/main" id="{6C8EDD3B-A78C-E2FC-A661-EB6B25793558}"/>
              </a:ext>
            </a:extLst>
          </p:cNvPr>
          <p:cNvSpPr txBox="1"/>
          <p:nvPr/>
        </p:nvSpPr>
        <p:spPr>
          <a:xfrm>
            <a:off x="9631306" y="280813"/>
            <a:ext cx="6097700" cy="428835"/>
          </a:xfrm>
          <a:prstGeom prst="rect">
            <a:avLst/>
          </a:prstGeom>
          <a:noFill/>
        </p:spPr>
        <p:txBody>
          <a:bodyPr wrap="square">
            <a:spAutoFit/>
          </a:bodyPr>
          <a:lstStyle/>
          <a:p>
            <a:pPr>
              <a:lnSpc>
                <a:spcPct val="115000"/>
              </a:lnSpc>
              <a:spcBef>
                <a:spcPts val="800"/>
              </a:spcBef>
              <a:spcAft>
                <a:spcPts val="400"/>
              </a:spcAft>
              <a:buNone/>
            </a:pPr>
            <a:r>
              <a:rPr lang="en-US" sz="2000" b="1" kern="100" dirty="0" err="1">
                <a:effectLst/>
                <a:latin typeface="Arial Black" panose="020B0604020202020204" pitchFamily="34" charset="0"/>
                <a:ea typeface="Times New Roman" panose="02020603050405020304" pitchFamily="18" charset="0"/>
                <a:cs typeface="Arial Black" panose="020B0604020202020204" pitchFamily="34" charset="0"/>
              </a:rPr>
              <a:t>Tehzeeb</a:t>
            </a:r>
            <a:r>
              <a:rPr lang="en-US" sz="2000" b="1" kern="100" dirty="0">
                <a:effectLst/>
                <a:latin typeface="Arial Black" panose="020B0604020202020204" pitchFamily="34" charset="0"/>
                <a:ea typeface="Times New Roman" panose="02020603050405020304" pitchFamily="18" charset="0"/>
                <a:cs typeface="Arial Black" panose="020B0604020202020204" pitchFamily="34" charset="0"/>
              </a:rPr>
              <a:t> Karim</a:t>
            </a:r>
            <a:endParaRPr lang="en-GB" sz="2000" b="1" kern="100" dirty="0">
              <a:effectLst/>
              <a:latin typeface="Arial Black" panose="020B0604020202020204" pitchFamily="34" charset="0"/>
              <a:ea typeface="Times New Roman" panose="02020603050405020304" pitchFamily="18" charset="0"/>
              <a:cs typeface="Arial Black" panose="020B0604020202020204" pitchFamily="34" charset="0"/>
            </a:endParaRPr>
          </a:p>
        </p:txBody>
      </p:sp>
    </p:spTree>
    <p:extLst>
      <p:ext uri="{BB962C8B-B14F-4D97-AF65-F5344CB8AC3E}">
        <p14:creationId xmlns:p14="http://schemas.microsoft.com/office/powerpoint/2010/main" val="30035660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7D64FA7-84A2-77F8-9761-E2F642855376}"/>
              </a:ext>
            </a:extLst>
          </p:cNvPr>
          <p:cNvSpPr txBox="1"/>
          <p:nvPr/>
        </p:nvSpPr>
        <p:spPr>
          <a:xfrm>
            <a:off x="171976" y="297739"/>
            <a:ext cx="6097700" cy="428835"/>
          </a:xfrm>
          <a:prstGeom prst="rect">
            <a:avLst/>
          </a:prstGeom>
          <a:noFill/>
        </p:spPr>
        <p:txBody>
          <a:bodyPr wrap="square">
            <a:spAutoFit/>
          </a:bodyPr>
          <a:lstStyle/>
          <a:p>
            <a:pPr>
              <a:lnSpc>
                <a:spcPct val="115000"/>
              </a:lnSpc>
              <a:spcBef>
                <a:spcPts val="800"/>
              </a:spcBef>
              <a:spcAft>
                <a:spcPts val="400"/>
              </a:spcAft>
              <a:buNone/>
            </a:pPr>
            <a:r>
              <a:rPr lang="en-GB" sz="2000" b="1" kern="100" dirty="0">
                <a:effectLst/>
                <a:latin typeface="Arial Black" panose="020B0604020202020204" pitchFamily="34" charset="0"/>
                <a:ea typeface="Times New Roman" panose="02020603050405020304" pitchFamily="18" charset="0"/>
                <a:cs typeface="Arial Black" panose="020B0604020202020204" pitchFamily="34" charset="0"/>
              </a:rPr>
              <a:t>Marketing Channels to Deliver Value</a:t>
            </a:r>
          </a:p>
        </p:txBody>
      </p:sp>
      <p:pic>
        <p:nvPicPr>
          <p:cNvPr id="11" name="Picture 10">
            <a:extLst>
              <a:ext uri="{FF2B5EF4-FFF2-40B4-BE49-F238E27FC236}">
                <a16:creationId xmlns:a16="http://schemas.microsoft.com/office/drawing/2014/main" id="{53EEBC9E-E10F-9667-C690-66E4F36DA728}"/>
              </a:ext>
            </a:extLst>
          </p:cNvPr>
          <p:cNvPicPr>
            <a:picLocks noChangeAspect="1"/>
          </p:cNvPicPr>
          <p:nvPr/>
        </p:nvPicPr>
        <p:blipFill>
          <a:blip r:embed="rId2"/>
          <a:srcRect l="1422" t="16064" b="1336"/>
          <a:stretch>
            <a:fillRect/>
          </a:stretch>
        </p:blipFill>
        <p:spPr>
          <a:xfrm>
            <a:off x="5918871" y="1947522"/>
            <a:ext cx="5986108" cy="3724956"/>
          </a:xfrm>
          <a:prstGeom prst="rect">
            <a:avLst/>
          </a:prstGeom>
        </p:spPr>
      </p:pic>
      <p:pic>
        <p:nvPicPr>
          <p:cNvPr id="14" name="Picture 13">
            <a:extLst>
              <a:ext uri="{FF2B5EF4-FFF2-40B4-BE49-F238E27FC236}">
                <a16:creationId xmlns:a16="http://schemas.microsoft.com/office/drawing/2014/main" id="{1254A4D1-8289-09EE-0B89-59C85F291C99}"/>
              </a:ext>
            </a:extLst>
          </p:cNvPr>
          <p:cNvPicPr>
            <a:picLocks noChangeAspect="1"/>
          </p:cNvPicPr>
          <p:nvPr/>
        </p:nvPicPr>
        <p:blipFill>
          <a:blip r:embed="rId3"/>
          <a:stretch>
            <a:fillRect/>
          </a:stretch>
        </p:blipFill>
        <p:spPr>
          <a:xfrm>
            <a:off x="780278" y="2327671"/>
            <a:ext cx="4214183" cy="2596416"/>
          </a:xfrm>
          <a:prstGeom prst="rect">
            <a:avLst/>
          </a:prstGeom>
        </p:spPr>
      </p:pic>
      <p:sp>
        <p:nvSpPr>
          <p:cNvPr id="20" name="TextBox 19">
            <a:extLst>
              <a:ext uri="{FF2B5EF4-FFF2-40B4-BE49-F238E27FC236}">
                <a16:creationId xmlns:a16="http://schemas.microsoft.com/office/drawing/2014/main" id="{318F90FD-AABB-79E6-1A6D-99C86E0B791F}"/>
              </a:ext>
            </a:extLst>
          </p:cNvPr>
          <p:cNvSpPr txBox="1"/>
          <p:nvPr/>
        </p:nvSpPr>
        <p:spPr>
          <a:xfrm>
            <a:off x="495804" y="1263079"/>
            <a:ext cx="10347387" cy="428835"/>
          </a:xfrm>
          <a:prstGeom prst="rect">
            <a:avLst/>
          </a:prstGeom>
          <a:noFill/>
        </p:spPr>
        <p:txBody>
          <a:bodyPr wrap="square">
            <a:spAutoFit/>
          </a:bodyPr>
          <a:lstStyle/>
          <a:p>
            <a:pPr>
              <a:lnSpc>
                <a:spcPct val="115000"/>
              </a:lnSpc>
              <a:spcBef>
                <a:spcPts val="800"/>
              </a:spcBef>
              <a:spcAft>
                <a:spcPts val="400"/>
              </a:spcAft>
              <a:buNone/>
            </a:pPr>
            <a:r>
              <a:rPr lang="en-GB" sz="2000" b="1" kern="100" dirty="0">
                <a:solidFill>
                  <a:srgbClr val="0F4761"/>
                </a:solidFill>
                <a:latin typeface="Aptos" panose="020B0004020202020204" pitchFamily="34" charset="0"/>
                <a:cs typeface="Times New Roman" panose="02020603050405020304" pitchFamily="18" charset="0"/>
              </a:rPr>
              <a:t>FROM  </a:t>
            </a:r>
            <a:r>
              <a:rPr lang="en-GB" sz="2000" b="1" i="1" kern="100" dirty="0">
                <a:solidFill>
                  <a:srgbClr val="0F4761"/>
                </a:solidFill>
                <a:latin typeface="Aptos" panose="020B0004020202020204" pitchFamily="34" charset="0"/>
                <a:cs typeface="Times New Roman" panose="02020603050405020304" pitchFamily="18" charset="0"/>
              </a:rPr>
              <a:t> Supply Chain Management</a:t>
            </a:r>
            <a:r>
              <a:rPr lang="en-GB" sz="2000" b="1" kern="100" dirty="0">
                <a:solidFill>
                  <a:srgbClr val="0F4761"/>
                </a:solidFill>
                <a:latin typeface="Aptos" panose="020B0004020202020204" pitchFamily="34" charset="0"/>
                <a:cs typeface="Times New Roman" panose="02020603050405020304" pitchFamily="18" charset="0"/>
              </a:rPr>
              <a:t>            TO               Value Chain Management     </a:t>
            </a:r>
            <a:endParaRPr lang="en-US" dirty="0"/>
          </a:p>
        </p:txBody>
      </p:sp>
      <p:cxnSp>
        <p:nvCxnSpPr>
          <p:cNvPr id="22" name="Connector: Elbow 21">
            <a:extLst>
              <a:ext uri="{FF2B5EF4-FFF2-40B4-BE49-F238E27FC236}">
                <a16:creationId xmlns:a16="http://schemas.microsoft.com/office/drawing/2014/main" id="{1CAD06A5-5320-5C1D-5CFF-0F7F2E8FDE1F}"/>
              </a:ext>
            </a:extLst>
          </p:cNvPr>
          <p:cNvCxnSpPr>
            <a:cxnSpLocks/>
          </p:cNvCxnSpPr>
          <p:nvPr/>
        </p:nvCxnSpPr>
        <p:spPr>
          <a:xfrm rot="10800000" flipV="1">
            <a:off x="445277" y="1197764"/>
            <a:ext cx="1390310" cy="1254578"/>
          </a:xfrm>
          <a:prstGeom prst="bentConnector3">
            <a:avLst>
              <a:gd name="adj1" fmla="val 100159"/>
            </a:avLst>
          </a:prstGeom>
        </p:spPr>
        <p:style>
          <a:lnRef idx="2">
            <a:schemeClr val="accent1"/>
          </a:lnRef>
          <a:fillRef idx="0">
            <a:schemeClr val="accent1"/>
          </a:fillRef>
          <a:effectRef idx="1">
            <a:schemeClr val="accent1"/>
          </a:effectRef>
          <a:fontRef idx="minor">
            <a:schemeClr val="tx1"/>
          </a:fontRef>
        </p:style>
      </p:cxnSp>
      <p:cxnSp>
        <p:nvCxnSpPr>
          <p:cNvPr id="24" name="Connector: Elbow 23">
            <a:extLst>
              <a:ext uri="{FF2B5EF4-FFF2-40B4-BE49-F238E27FC236}">
                <a16:creationId xmlns:a16="http://schemas.microsoft.com/office/drawing/2014/main" id="{1D89CC4E-EE41-0624-1E67-93E3F370504A}"/>
              </a:ext>
            </a:extLst>
          </p:cNvPr>
          <p:cNvCxnSpPr>
            <a:cxnSpLocks/>
          </p:cNvCxnSpPr>
          <p:nvPr/>
        </p:nvCxnSpPr>
        <p:spPr>
          <a:xfrm rot="10800000" flipV="1">
            <a:off x="352405" y="1096389"/>
            <a:ext cx="1390310" cy="1254578"/>
          </a:xfrm>
          <a:prstGeom prst="bentConnector3">
            <a:avLst>
              <a:gd name="adj1" fmla="val 100159"/>
            </a:avLst>
          </a:prstGeom>
        </p:spPr>
        <p:style>
          <a:lnRef idx="2">
            <a:schemeClr val="accent1"/>
          </a:lnRef>
          <a:fillRef idx="0">
            <a:schemeClr val="accent1"/>
          </a:fillRef>
          <a:effectRef idx="1">
            <a:schemeClr val="accent1"/>
          </a:effectRef>
          <a:fontRef idx="minor">
            <a:schemeClr val="tx1"/>
          </a:fontRef>
        </p:style>
      </p:cxnSp>
      <p:cxnSp>
        <p:nvCxnSpPr>
          <p:cNvPr id="3" name="Straight Arrow Connector 2">
            <a:extLst>
              <a:ext uri="{FF2B5EF4-FFF2-40B4-BE49-F238E27FC236}">
                <a16:creationId xmlns:a16="http://schemas.microsoft.com/office/drawing/2014/main" id="{AD6198C3-57D8-5F78-EE0F-50B8BDE9E638}"/>
              </a:ext>
            </a:extLst>
          </p:cNvPr>
          <p:cNvCxnSpPr>
            <a:cxnSpLocks/>
          </p:cNvCxnSpPr>
          <p:nvPr/>
        </p:nvCxnSpPr>
        <p:spPr>
          <a:xfrm>
            <a:off x="171976" y="682312"/>
            <a:ext cx="11921372" cy="0"/>
          </a:xfrm>
          <a:prstGeom prst="straightConnector1">
            <a:avLst/>
          </a:prstGeom>
        </p:spPr>
        <p:style>
          <a:lnRef idx="2">
            <a:schemeClr val="dk1"/>
          </a:lnRef>
          <a:fillRef idx="0">
            <a:schemeClr val="dk1"/>
          </a:fillRef>
          <a:effectRef idx="1">
            <a:schemeClr val="dk1"/>
          </a:effectRef>
          <a:fontRef idx="minor">
            <a:schemeClr val="tx1"/>
          </a:fontRef>
        </p:style>
      </p:cxnSp>
      <p:sp>
        <p:nvSpPr>
          <p:cNvPr id="8" name="TextBox 7">
            <a:extLst>
              <a:ext uri="{FF2B5EF4-FFF2-40B4-BE49-F238E27FC236}">
                <a16:creationId xmlns:a16="http://schemas.microsoft.com/office/drawing/2014/main" id="{D15480D6-1E74-0161-0727-E5D5C83C5CE4}"/>
              </a:ext>
            </a:extLst>
          </p:cNvPr>
          <p:cNvSpPr txBox="1"/>
          <p:nvPr/>
        </p:nvSpPr>
        <p:spPr>
          <a:xfrm>
            <a:off x="9631306" y="280813"/>
            <a:ext cx="6097700" cy="428835"/>
          </a:xfrm>
          <a:prstGeom prst="rect">
            <a:avLst/>
          </a:prstGeom>
          <a:noFill/>
        </p:spPr>
        <p:txBody>
          <a:bodyPr wrap="square">
            <a:spAutoFit/>
          </a:bodyPr>
          <a:lstStyle/>
          <a:p>
            <a:pPr>
              <a:lnSpc>
                <a:spcPct val="115000"/>
              </a:lnSpc>
              <a:spcBef>
                <a:spcPts val="800"/>
              </a:spcBef>
              <a:spcAft>
                <a:spcPts val="400"/>
              </a:spcAft>
              <a:buNone/>
            </a:pPr>
            <a:r>
              <a:rPr lang="en-US" sz="2000" b="1" kern="100" dirty="0" err="1">
                <a:effectLst/>
                <a:latin typeface="Arial Black" panose="020B0604020202020204" pitchFamily="34" charset="0"/>
                <a:ea typeface="Times New Roman" panose="02020603050405020304" pitchFamily="18" charset="0"/>
                <a:cs typeface="Arial Black" panose="020B0604020202020204" pitchFamily="34" charset="0"/>
              </a:rPr>
              <a:t>Tehzeeb</a:t>
            </a:r>
            <a:r>
              <a:rPr lang="en-US" sz="2000" b="1" kern="100" dirty="0">
                <a:effectLst/>
                <a:latin typeface="Arial Black" panose="020B0604020202020204" pitchFamily="34" charset="0"/>
                <a:ea typeface="Times New Roman" panose="02020603050405020304" pitchFamily="18" charset="0"/>
                <a:cs typeface="Arial Black" panose="020B0604020202020204" pitchFamily="34" charset="0"/>
              </a:rPr>
              <a:t> Karim</a:t>
            </a:r>
            <a:endParaRPr lang="en-GB" sz="2000" b="1" kern="100" dirty="0">
              <a:effectLst/>
              <a:latin typeface="Arial Black" panose="020B0604020202020204" pitchFamily="34" charset="0"/>
              <a:ea typeface="Times New Roman" panose="02020603050405020304" pitchFamily="18" charset="0"/>
              <a:cs typeface="Arial Black" panose="020B0604020202020204" pitchFamily="34" charset="0"/>
            </a:endParaRPr>
          </a:p>
        </p:txBody>
      </p:sp>
    </p:spTree>
    <p:extLst>
      <p:ext uri="{BB962C8B-B14F-4D97-AF65-F5344CB8AC3E}">
        <p14:creationId xmlns:p14="http://schemas.microsoft.com/office/powerpoint/2010/main" val="24702772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6487890-D508-C468-3B8A-EA810FA30C07}"/>
              </a:ext>
            </a:extLst>
          </p:cNvPr>
          <p:cNvSpPr txBox="1"/>
          <p:nvPr/>
        </p:nvSpPr>
        <p:spPr>
          <a:xfrm>
            <a:off x="470294" y="1197469"/>
            <a:ext cx="6097700" cy="3267561"/>
          </a:xfrm>
          <a:prstGeom prst="rect">
            <a:avLst/>
          </a:prstGeom>
          <a:noFill/>
        </p:spPr>
        <p:txBody>
          <a:bodyPr wrap="square">
            <a:spAutoFit/>
          </a:bodyPr>
          <a:lstStyle/>
          <a:p>
            <a:pPr>
              <a:lnSpc>
                <a:spcPct val="115000"/>
              </a:lnSpc>
              <a:spcBef>
                <a:spcPts val="800"/>
              </a:spcBef>
              <a:spcAft>
                <a:spcPts val="400"/>
              </a:spcAft>
              <a:buNone/>
            </a:pPr>
            <a:r>
              <a:rPr lang="en-US" sz="2000" b="1" kern="100" dirty="0">
                <a:solidFill>
                  <a:srgbClr val="0F4761"/>
                </a:solidFill>
                <a:latin typeface="Aptos" panose="020B0004020202020204" pitchFamily="34" charset="0"/>
                <a:ea typeface="Times New Roman" panose="02020603050405020304" pitchFamily="18" charset="0"/>
                <a:cs typeface="Times New Roman" panose="02020603050405020304" pitchFamily="18" charset="0"/>
              </a:rPr>
              <a:t>Conflict, Control and Competition</a:t>
            </a:r>
            <a:endParaRPr lang="en-GB" sz="2000" b="1" kern="100" dirty="0">
              <a:solidFill>
                <a:srgbClr val="0F4761"/>
              </a:solidFill>
              <a:effectLst/>
              <a:latin typeface="Aptos" panose="020B0004020202020204" pitchFamily="34" charset="0"/>
              <a:ea typeface="Times New Roman" panose="02020603050405020304" pitchFamily="18" charset="0"/>
              <a:cs typeface="Times New Roman" panose="02020603050405020304" pitchFamily="18" charset="0"/>
            </a:endParaRPr>
          </a:p>
          <a:p>
            <a:r>
              <a:rPr lang="en-GB" sz="1800" b="1"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Causes of Conflict</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pPr marL="285750" indent="-285750">
              <a:buFont typeface="Arial" panose="020B0604020202020204" pitchFamily="34" charset="0"/>
              <a:buChar char="•"/>
            </a:pPr>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Goal Incompatibility</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pPr marL="285750" indent="-285750">
              <a:buFont typeface="Arial" panose="020B0604020202020204" pitchFamily="34" charset="0"/>
              <a:buChar char="•"/>
            </a:pPr>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Strategic and Tactical Misalignment</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pPr marL="285750" indent="-285750">
              <a:buFont typeface="Arial" panose="020B0604020202020204" pitchFamily="34" charset="0"/>
              <a:buChar char="•"/>
            </a:pPr>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Power Imbalance</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pPr marL="285750" indent="-285750">
              <a:buFont typeface="Arial" panose="020B0604020202020204" pitchFamily="34" charset="0"/>
              <a:buChar char="•"/>
            </a:pPr>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Unclear Roles and Rights</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r>
              <a:rPr lang="en-US" sz="1800" b="1"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Types of Conflicts</a:t>
            </a:r>
          </a:p>
          <a:p>
            <a:pPr marL="285750" indent="-285750">
              <a:buFont typeface="Arial" panose="020B0604020202020204" pitchFamily="34" charset="0"/>
              <a:buChar char="•"/>
            </a:pPr>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Horizontal Conflicts</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pPr marL="285750" indent="-285750">
              <a:buFont typeface="Arial" panose="020B0604020202020204" pitchFamily="34" charset="0"/>
              <a:buChar char="•"/>
            </a:pPr>
            <a:r>
              <a:rPr lang="en-US"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V</a:t>
            </a:r>
            <a:r>
              <a:rPr lang="en-GB" sz="1800" dirty="0" err="1">
                <a:solidFill>
                  <a:srgbClr val="000000"/>
                </a:solidFill>
                <a:effectLst/>
                <a:latin typeface="Arial Narrow" panose="020B0606020202030204" pitchFamily="34" charset="0"/>
                <a:ea typeface="Aptos" panose="020B0004020202020204" pitchFamily="34" charset="0"/>
                <a:cs typeface="Aptos" panose="020B0004020202020204" pitchFamily="34" charset="0"/>
              </a:rPr>
              <a:t>ertical</a:t>
            </a:r>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 Conflicts</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pPr marL="285750" indent="-285750">
              <a:buFont typeface="Arial" panose="020B0604020202020204" pitchFamily="34" charset="0"/>
              <a:buChar char="•"/>
            </a:pPr>
            <a:r>
              <a:rPr lang="en-GB" sz="1800" dirty="0">
                <a:solidFill>
                  <a:srgbClr val="000000"/>
                </a:solidFill>
                <a:effectLst/>
                <a:latin typeface="Arial Narrow" panose="020B0606020202030204" pitchFamily="34" charset="0"/>
                <a:ea typeface="Aptos" panose="020B0004020202020204" pitchFamily="34" charset="0"/>
                <a:cs typeface="Aptos" panose="020B0004020202020204" pitchFamily="34" charset="0"/>
              </a:rPr>
              <a:t>Multichannel Conflict</a:t>
            </a:r>
            <a:endParaRPr lang="en-US" sz="1800" dirty="0">
              <a:effectLst/>
              <a:latin typeface="Aptos" panose="020B0004020202020204" pitchFamily="34" charset="0"/>
              <a:ea typeface="Times New Roman" panose="02020603050405020304" pitchFamily="18" charset="0"/>
              <a:cs typeface="Arial" panose="020B0604020202020204" pitchFamily="34" charset="0"/>
            </a:endParaRPr>
          </a:p>
          <a:p>
            <a:pPr marL="342900" lvl="0" indent="-342900">
              <a:buSzPts val="1000"/>
              <a:buFont typeface="Symbol" pitchFamily="2" charset="2"/>
              <a:buChar char=""/>
              <a:tabLst>
                <a:tab pos="457200" algn="l"/>
              </a:tabLst>
            </a:pPr>
            <a:endParaRPr lang="en-US" dirty="0"/>
          </a:p>
        </p:txBody>
      </p:sp>
      <p:cxnSp>
        <p:nvCxnSpPr>
          <p:cNvPr id="2" name="Connector: Elbow 1">
            <a:extLst>
              <a:ext uri="{FF2B5EF4-FFF2-40B4-BE49-F238E27FC236}">
                <a16:creationId xmlns:a16="http://schemas.microsoft.com/office/drawing/2014/main" id="{88775212-EE9E-59B4-CD2A-AD53ACB94F63}"/>
              </a:ext>
            </a:extLst>
          </p:cNvPr>
          <p:cNvCxnSpPr>
            <a:cxnSpLocks/>
          </p:cNvCxnSpPr>
          <p:nvPr/>
        </p:nvCxnSpPr>
        <p:spPr>
          <a:xfrm rot="10800000" flipV="1">
            <a:off x="293554" y="1046040"/>
            <a:ext cx="1390310" cy="1254578"/>
          </a:xfrm>
          <a:prstGeom prst="bentConnector3">
            <a:avLst>
              <a:gd name="adj1" fmla="val 100159"/>
            </a:avLst>
          </a:prstGeom>
        </p:spPr>
        <p:style>
          <a:lnRef idx="2">
            <a:schemeClr val="accent1"/>
          </a:lnRef>
          <a:fillRef idx="0">
            <a:schemeClr val="accent1"/>
          </a:fillRef>
          <a:effectRef idx="1">
            <a:schemeClr val="accent1"/>
          </a:effectRef>
          <a:fontRef idx="minor">
            <a:schemeClr val="tx1"/>
          </a:fontRef>
        </p:style>
      </p:cxnSp>
      <p:cxnSp>
        <p:nvCxnSpPr>
          <p:cNvPr id="15" name="Connector: Elbow 14">
            <a:extLst>
              <a:ext uri="{FF2B5EF4-FFF2-40B4-BE49-F238E27FC236}">
                <a16:creationId xmlns:a16="http://schemas.microsoft.com/office/drawing/2014/main" id="{30ADA486-B074-212B-55A2-D66227DBFBC6}"/>
              </a:ext>
            </a:extLst>
          </p:cNvPr>
          <p:cNvCxnSpPr>
            <a:cxnSpLocks/>
          </p:cNvCxnSpPr>
          <p:nvPr/>
        </p:nvCxnSpPr>
        <p:spPr>
          <a:xfrm rot="10800000" flipV="1">
            <a:off x="352405" y="1104893"/>
            <a:ext cx="1390310" cy="1254578"/>
          </a:xfrm>
          <a:prstGeom prst="bentConnector3">
            <a:avLst>
              <a:gd name="adj1" fmla="val 100159"/>
            </a:avLst>
          </a:prstGeom>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8DCD5384-3C6B-E204-ED82-08D6C88587F9}"/>
              </a:ext>
            </a:extLst>
          </p:cNvPr>
          <p:cNvSpPr txBox="1"/>
          <p:nvPr/>
        </p:nvSpPr>
        <p:spPr>
          <a:xfrm>
            <a:off x="171976" y="297739"/>
            <a:ext cx="6097700" cy="428835"/>
          </a:xfrm>
          <a:prstGeom prst="rect">
            <a:avLst/>
          </a:prstGeom>
          <a:noFill/>
        </p:spPr>
        <p:txBody>
          <a:bodyPr wrap="square">
            <a:spAutoFit/>
          </a:bodyPr>
          <a:lstStyle/>
          <a:p>
            <a:pPr>
              <a:lnSpc>
                <a:spcPct val="115000"/>
              </a:lnSpc>
              <a:spcBef>
                <a:spcPts val="800"/>
              </a:spcBef>
              <a:spcAft>
                <a:spcPts val="400"/>
              </a:spcAft>
              <a:buNone/>
            </a:pPr>
            <a:r>
              <a:rPr lang="en-GB" sz="2000" b="1" kern="100" dirty="0">
                <a:effectLst/>
                <a:latin typeface="Arial Black" panose="020B0604020202020204" pitchFamily="34" charset="0"/>
                <a:ea typeface="Times New Roman" panose="02020603050405020304" pitchFamily="18" charset="0"/>
                <a:cs typeface="Arial Black" panose="020B0604020202020204" pitchFamily="34" charset="0"/>
              </a:rPr>
              <a:t>Marketing Channels to Deliver Value</a:t>
            </a:r>
          </a:p>
        </p:txBody>
      </p:sp>
      <p:sp>
        <p:nvSpPr>
          <p:cNvPr id="6" name="TextBox 5">
            <a:extLst>
              <a:ext uri="{FF2B5EF4-FFF2-40B4-BE49-F238E27FC236}">
                <a16:creationId xmlns:a16="http://schemas.microsoft.com/office/drawing/2014/main" id="{380C0CE2-E2DB-563F-51F7-C88246F3B1F8}"/>
              </a:ext>
            </a:extLst>
          </p:cNvPr>
          <p:cNvSpPr txBox="1"/>
          <p:nvPr/>
        </p:nvSpPr>
        <p:spPr>
          <a:xfrm>
            <a:off x="5676407" y="1197469"/>
            <a:ext cx="6097700" cy="2031325"/>
          </a:xfrm>
          <a:prstGeom prst="rect">
            <a:avLst/>
          </a:prstGeom>
          <a:noFill/>
        </p:spPr>
        <p:txBody>
          <a:bodyPr wrap="square">
            <a:spAutoFit/>
          </a:bodyPr>
          <a:lstStyle/>
          <a:p>
            <a:r>
              <a:rPr lang="en-US" sz="1800" b="1" i="1"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Cooperation</a:t>
            </a:r>
            <a:r>
              <a:rPr lang="en-US" sz="1800" i="1"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 involves coordinated actions such as information sharing, joint planning and logistics coordination</a:t>
            </a:r>
            <a:endParaRPr lang="en-US" i="1" dirty="0">
              <a:solidFill>
                <a:srgbClr val="000000"/>
              </a:solidFill>
              <a:latin typeface="Arial Narrow" panose="020B0606020202030204" pitchFamily="34" charset="0"/>
              <a:ea typeface="Times New Roman" panose="02020603050405020304" pitchFamily="18" charset="0"/>
              <a:cs typeface="Times New Roman" panose="02020603050405020304" pitchFamily="18" charset="0"/>
            </a:endParaRPr>
          </a:p>
          <a:p>
            <a:endParaRPr lang="en-US" sz="1800" i="1"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endParaRPr>
          </a:p>
          <a:p>
            <a:r>
              <a:rPr lang="en-US" sz="1800" i="1"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 </a:t>
            </a:r>
            <a:r>
              <a:rPr lang="en-US" sz="1800" b="1" i="1"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Competition </a:t>
            </a:r>
            <a:r>
              <a:rPr lang="en-US" sz="1800" i="1"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denotes </a:t>
            </a:r>
            <a:r>
              <a:rPr lang="en-US" sz="1800" i="1" dirty="0" err="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rivalrous</a:t>
            </a:r>
            <a:r>
              <a:rPr lang="en-US" sz="1800" i="1"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behaviour</a:t>
            </a:r>
            <a:r>
              <a:rPr lang="en-US" sz="1800" i="1"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 for customers, shelf space and margins; conflict arises when divergent interests or expectations lead members to impede one another </a:t>
            </a:r>
          </a:p>
          <a:p>
            <a:r>
              <a:rPr lang="en-US" i="1" dirty="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       </a:t>
            </a:r>
            <a:r>
              <a:rPr lang="en-US" sz="1800" i="1"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         (Stern, El </a:t>
            </a:r>
            <a:r>
              <a:rPr lang="en-US" sz="1800" i="1" dirty="0" err="1">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Ansary</a:t>
            </a:r>
            <a:r>
              <a:rPr lang="en-US" sz="1800" i="1"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 &amp; Coughlan, 2012; Rosenbloom, 2011). </a:t>
            </a:r>
            <a:endParaRPr lang="en-US" i="1" dirty="0"/>
          </a:p>
        </p:txBody>
      </p:sp>
      <p:pic>
        <p:nvPicPr>
          <p:cNvPr id="7" name="Picture 6">
            <a:extLst>
              <a:ext uri="{FF2B5EF4-FFF2-40B4-BE49-F238E27FC236}">
                <a16:creationId xmlns:a16="http://schemas.microsoft.com/office/drawing/2014/main" id="{FB4244DB-520E-FCC7-B02B-1373F4DE8213}"/>
              </a:ext>
            </a:extLst>
          </p:cNvPr>
          <p:cNvPicPr>
            <a:picLocks noChangeAspect="1"/>
          </p:cNvPicPr>
          <p:nvPr/>
        </p:nvPicPr>
        <p:blipFill>
          <a:blip r:embed="rId2"/>
          <a:srcRect t="33821"/>
          <a:stretch>
            <a:fillRect/>
          </a:stretch>
        </p:blipFill>
        <p:spPr>
          <a:xfrm>
            <a:off x="5554549" y="3795438"/>
            <a:ext cx="4569731" cy="2575420"/>
          </a:xfrm>
          <a:prstGeom prst="rect">
            <a:avLst/>
          </a:prstGeom>
        </p:spPr>
      </p:pic>
      <p:cxnSp>
        <p:nvCxnSpPr>
          <p:cNvPr id="8" name="Straight Arrow Connector 7">
            <a:extLst>
              <a:ext uri="{FF2B5EF4-FFF2-40B4-BE49-F238E27FC236}">
                <a16:creationId xmlns:a16="http://schemas.microsoft.com/office/drawing/2014/main" id="{3F1FDEA4-F086-4DB9-C5F0-94700EEE6E60}"/>
              </a:ext>
            </a:extLst>
          </p:cNvPr>
          <p:cNvCxnSpPr>
            <a:cxnSpLocks/>
          </p:cNvCxnSpPr>
          <p:nvPr/>
        </p:nvCxnSpPr>
        <p:spPr>
          <a:xfrm>
            <a:off x="171976" y="682312"/>
            <a:ext cx="11921372" cy="0"/>
          </a:xfrm>
          <a:prstGeom prst="straightConnector1">
            <a:avLst/>
          </a:prstGeom>
        </p:spPr>
        <p:style>
          <a:lnRef idx="2">
            <a:schemeClr val="dk1"/>
          </a:lnRef>
          <a:fillRef idx="0">
            <a:schemeClr val="dk1"/>
          </a:fillRef>
          <a:effectRef idx="1">
            <a:schemeClr val="dk1"/>
          </a:effectRef>
          <a:fontRef idx="minor">
            <a:schemeClr val="tx1"/>
          </a:fontRef>
        </p:style>
      </p:cxnSp>
      <p:sp>
        <p:nvSpPr>
          <p:cNvPr id="10" name="TextBox 9">
            <a:extLst>
              <a:ext uri="{FF2B5EF4-FFF2-40B4-BE49-F238E27FC236}">
                <a16:creationId xmlns:a16="http://schemas.microsoft.com/office/drawing/2014/main" id="{5B845227-1FE6-AE79-F90B-8474090CD430}"/>
              </a:ext>
            </a:extLst>
          </p:cNvPr>
          <p:cNvSpPr txBox="1"/>
          <p:nvPr/>
        </p:nvSpPr>
        <p:spPr>
          <a:xfrm>
            <a:off x="9631306" y="280813"/>
            <a:ext cx="6097700" cy="428835"/>
          </a:xfrm>
          <a:prstGeom prst="rect">
            <a:avLst/>
          </a:prstGeom>
          <a:noFill/>
        </p:spPr>
        <p:txBody>
          <a:bodyPr wrap="square">
            <a:spAutoFit/>
          </a:bodyPr>
          <a:lstStyle/>
          <a:p>
            <a:pPr>
              <a:lnSpc>
                <a:spcPct val="115000"/>
              </a:lnSpc>
              <a:spcBef>
                <a:spcPts val="800"/>
              </a:spcBef>
              <a:spcAft>
                <a:spcPts val="400"/>
              </a:spcAft>
              <a:buNone/>
            </a:pPr>
            <a:r>
              <a:rPr lang="en-US" sz="2000" b="1" kern="100" dirty="0" err="1">
                <a:effectLst/>
                <a:latin typeface="Arial Black" panose="020B0604020202020204" pitchFamily="34" charset="0"/>
                <a:ea typeface="Times New Roman" panose="02020603050405020304" pitchFamily="18" charset="0"/>
                <a:cs typeface="Arial Black" panose="020B0604020202020204" pitchFamily="34" charset="0"/>
              </a:rPr>
              <a:t>Tehzeeb</a:t>
            </a:r>
            <a:r>
              <a:rPr lang="en-US" sz="2000" b="1" kern="100" dirty="0">
                <a:effectLst/>
                <a:latin typeface="Arial Black" panose="020B0604020202020204" pitchFamily="34" charset="0"/>
                <a:ea typeface="Times New Roman" panose="02020603050405020304" pitchFamily="18" charset="0"/>
                <a:cs typeface="Arial Black" panose="020B0604020202020204" pitchFamily="34" charset="0"/>
              </a:rPr>
              <a:t> Karim</a:t>
            </a:r>
            <a:endParaRPr lang="en-GB" sz="2000" b="1" kern="100" dirty="0">
              <a:effectLst/>
              <a:latin typeface="Arial Black" panose="020B0604020202020204" pitchFamily="34" charset="0"/>
              <a:ea typeface="Times New Roman" panose="02020603050405020304" pitchFamily="18" charset="0"/>
              <a:cs typeface="Arial Black" panose="020B0604020202020204" pitchFamily="34" charset="0"/>
            </a:endParaRPr>
          </a:p>
        </p:txBody>
      </p:sp>
    </p:spTree>
    <p:extLst>
      <p:ext uri="{BB962C8B-B14F-4D97-AF65-F5344CB8AC3E}">
        <p14:creationId xmlns:p14="http://schemas.microsoft.com/office/powerpoint/2010/main" val="20788134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14</Slides>
  <Notes>0</Notes>
  <HiddenSlides>0</HiddenSlide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Tehzeeb Karim</dc:creator>
  <cp:lastModifiedBy>Tehzeeb Karim</cp:lastModifiedBy>
  <cp:revision>16</cp:revision>
  <dcterms:created xsi:type="dcterms:W3CDTF">2026-06-18T12:51:43Z</dcterms:created>
  <dcterms:modified xsi:type="dcterms:W3CDTF">2026-07-03T05:33:25Z</dcterms:modified>
</cp:coreProperties>
</file>